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354" r:id="rId3"/>
    <p:sldId id="355" r:id="rId4"/>
    <p:sldId id="356" r:id="rId5"/>
    <p:sldId id="260" r:id="rId6"/>
    <p:sldId id="261" r:id="rId7"/>
    <p:sldId id="258" r:id="rId8"/>
    <p:sldId id="259" r:id="rId9"/>
    <p:sldId id="262" r:id="rId10"/>
    <p:sldId id="330" r:id="rId11"/>
    <p:sldId id="263" r:id="rId12"/>
    <p:sldId id="264" r:id="rId13"/>
    <p:sldId id="265" r:id="rId14"/>
    <p:sldId id="357" r:id="rId15"/>
    <p:sldId id="358" r:id="rId16"/>
    <p:sldId id="363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364" r:id="rId39"/>
    <p:sldId id="291" r:id="rId40"/>
    <p:sldId id="292" r:id="rId41"/>
    <p:sldId id="293" r:id="rId42"/>
    <p:sldId id="295" r:id="rId43"/>
    <p:sldId id="371" r:id="rId44"/>
    <p:sldId id="370" r:id="rId45"/>
    <p:sldId id="361" r:id="rId46"/>
    <p:sldId id="367" r:id="rId47"/>
    <p:sldId id="257" r:id="rId48"/>
    <p:sldId id="366" r:id="rId49"/>
    <p:sldId id="372" r:id="rId50"/>
    <p:sldId id="340" r:id="rId51"/>
    <p:sldId id="339" r:id="rId52"/>
    <p:sldId id="360" r:id="rId53"/>
    <p:sldId id="353" r:id="rId54"/>
    <p:sldId id="362" r:id="rId55"/>
    <p:sldId id="298" r:id="rId56"/>
    <p:sldId id="299" r:id="rId57"/>
    <p:sldId id="300" r:id="rId58"/>
    <p:sldId id="301" r:id="rId59"/>
    <p:sldId id="302" r:id="rId60"/>
    <p:sldId id="304" r:id="rId61"/>
    <p:sldId id="305" r:id="rId62"/>
    <p:sldId id="306" r:id="rId63"/>
    <p:sldId id="365" r:id="rId64"/>
    <p:sldId id="373" r:id="rId65"/>
    <p:sldId id="341" r:id="rId66"/>
    <p:sldId id="342" r:id="rId67"/>
    <p:sldId id="343" r:id="rId68"/>
    <p:sldId id="344" r:id="rId69"/>
    <p:sldId id="376" r:id="rId70"/>
    <p:sldId id="374" r:id="rId71"/>
    <p:sldId id="368" r:id="rId72"/>
    <p:sldId id="369" r:id="rId73"/>
    <p:sldId id="375" r:id="rId74"/>
    <p:sldId id="352" r:id="rId75"/>
    <p:sldId id="316" r:id="rId76"/>
  </p:sldIdLst>
  <p:sldSz cx="12192000" cy="6858000"/>
  <p:notesSz cx="6858000" cy="9144000"/>
  <p:embeddedFontLst>
    <p:embeddedFont>
      <p:font typeface="Open Sans" panose="020B0606030504020204" pitchFamily="34" charset="0"/>
      <p:regular r:id="rId78"/>
      <p:bold r:id="rId79"/>
      <p:italic r:id="rId80"/>
      <p:boldItalic r:id="rId81"/>
    </p:embeddedFont>
    <p:embeddedFont>
      <p:font typeface="Playfair Display" pitchFamily="2" charset="77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51"/>
  </p:normalViewPr>
  <p:slideViewPr>
    <p:cSldViewPr snapToGrid="0">
      <p:cViewPr varScale="1">
        <p:scale>
          <a:sx n="105" d="100"/>
          <a:sy n="105" d="100"/>
        </p:scale>
        <p:origin x="5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CDA635-495E-D94E-9930-A5F0343F95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1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9a573a4e2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9a573a4e2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9a573a4e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9a573a4e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DEB390D-3871-6905-85BA-647B8671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>
            <a:extLst>
              <a:ext uri="{FF2B5EF4-FFF2-40B4-BE49-F238E27FC236}">
                <a16:creationId xmlns:a16="http://schemas.microsoft.com/office/drawing/2014/main" id="{378140E7-EE4E-6906-3821-B31AB26C8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>
            <a:extLst>
              <a:ext uri="{FF2B5EF4-FFF2-40B4-BE49-F238E27FC236}">
                <a16:creationId xmlns:a16="http://schemas.microsoft.com/office/drawing/2014/main" id="{CD2FCF06-4627-63C1-7C72-64243FCC6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932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46DAD43-048A-FA89-8574-900AA5038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9a573a4e2_0_282:notes">
            <a:extLst>
              <a:ext uri="{FF2B5EF4-FFF2-40B4-BE49-F238E27FC236}">
                <a16:creationId xmlns:a16="http://schemas.microsoft.com/office/drawing/2014/main" id="{C9818A5D-D4DB-5250-A41B-E7FCFB3A7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9a573a4e2_0_282:notes">
            <a:extLst>
              <a:ext uri="{FF2B5EF4-FFF2-40B4-BE49-F238E27FC236}">
                <a16:creationId xmlns:a16="http://schemas.microsoft.com/office/drawing/2014/main" id="{1F7F346B-9EAE-2F5C-4A1E-1CC86B3782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627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9a573a4e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9a573a4e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9a573a4e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9a573a4e2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29a573a4e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29a573a4e2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29a573a4e2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29a573a4e2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4e0fc4f0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4e0fc4f0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9a573a4e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9a573a4e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9a573a4e2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9a573a4e2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9a573a4e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9a573a4e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29a573a4e2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29a573a4e2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9a573a4e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9a573a4e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9a573a4e2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9a573a4e2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9a573a4e2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9a573a4e2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29a573a4e2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29a573a4e2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9a573a4e2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9a573a4e2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9a573a4e2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29a573a4e2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9f50acf7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9f50acf7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9a573a4e2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29a573a4e2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9a573a4e2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9a573a4e2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a573a4e2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a573a4e2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29a573a4e2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29a573a4e2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29a573a4e2_0_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29a573a4e2_0_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29a573a4e2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29a573a4e2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29a573a4e2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29a573a4e2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29a573a4e2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29a573a4e2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29a573a4e2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29a573a4e2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29a573a4e2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29a573a4e2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>
          <a:extLst>
            <a:ext uri="{FF2B5EF4-FFF2-40B4-BE49-F238E27FC236}">
              <a16:creationId xmlns:a16="http://schemas.microsoft.com/office/drawing/2014/main" id="{44C1C419-EC14-9FD9-4FE2-0C487FC2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9f50acf70_0_24:notes">
            <a:extLst>
              <a:ext uri="{FF2B5EF4-FFF2-40B4-BE49-F238E27FC236}">
                <a16:creationId xmlns:a16="http://schemas.microsoft.com/office/drawing/2014/main" id="{4E0469F6-2977-F1B6-E6D3-992C56CBF8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9f50acf70_0_24:notes">
            <a:extLst>
              <a:ext uri="{FF2B5EF4-FFF2-40B4-BE49-F238E27FC236}">
                <a16:creationId xmlns:a16="http://schemas.microsoft.com/office/drawing/2014/main" id="{F862859B-EAA9-4A88-4550-7067D9C9B3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642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71BDCCA9-F59D-7113-46F5-67A2EBAEF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138CF1D9-567B-EB2B-5EFD-87DB607AC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F9827F6B-A16D-2584-4FA2-8914EBAE4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165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04174103-1523-DBD5-614D-B15B0CFD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75679AC0-9F1E-E065-469A-F7BA3C357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AF108883-1576-2E73-EEC7-015E7D8AB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342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21E75280-2E33-B6D8-6C8C-5B28D038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B4828ACF-EB19-14BD-642A-1365EE6164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D8698642-1B07-292F-CB6A-DACA3ABF08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96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>
          <a:extLst>
            <a:ext uri="{FF2B5EF4-FFF2-40B4-BE49-F238E27FC236}">
              <a16:creationId xmlns:a16="http://schemas.microsoft.com/office/drawing/2014/main" id="{8FC10F16-C175-0266-047E-2B0304761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9a573a4e2_0_1059:notes">
            <a:extLst>
              <a:ext uri="{FF2B5EF4-FFF2-40B4-BE49-F238E27FC236}">
                <a16:creationId xmlns:a16="http://schemas.microsoft.com/office/drawing/2014/main" id="{37EFBC68-BA5F-AE7D-CF2D-16D5738EE2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29a573a4e2_0_1059:notes">
            <a:extLst>
              <a:ext uri="{FF2B5EF4-FFF2-40B4-BE49-F238E27FC236}">
                <a16:creationId xmlns:a16="http://schemas.microsoft.com/office/drawing/2014/main" id="{91A953A5-D983-42EF-CA8B-B2E7B9456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010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61686F02-F180-5523-41C0-E0A030D86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BAF9AA4E-5552-56EF-0192-D7B2AF4C4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B8033352-041A-A0FC-6204-24E827CE0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8545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29a573a4e2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29a573a4e2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9a573a4e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29a573a4e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29a573a4e2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329a573a4e2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29a573a4e2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29a573a4e2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9f50acf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29f50acf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29a573a4e2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29a573a4e2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29a573a4e2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29a573a4e2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9a573a4e2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29a573a4e2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29a573a4e2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29a573a4e2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9f50acf7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9f50acf7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4e0fc4f0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4e0fc4f0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9a573a4e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9a573a4e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9a573a4e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9a573a4e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97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5AA2C-94EF-9541-9C95-2044308C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97164-C8BD-A3B3-EEC9-28118635E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13561-5949-8024-CFAF-9B3002BA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CDD84-9B1F-C245-B4EB-99AA8264B95B}" type="datetime1">
              <a:rPr lang="en-US" smtClean="0"/>
              <a:t>1/31/26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FEDF-3F42-F68E-576A-4A9A4C5E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A5F1-C980-A23B-BBDA-9278E991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F4D75-798A-DE43-A767-70BAB1FDF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3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9864v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uggingface.co/docs/transformers/en/model_doc/llama3" TargetMode="External"/><Relationship Id="rId5" Type="http://schemas.openxmlformats.org/officeDocument/2006/relationships/hyperlink" Target="https://huggingface.co/docs/transformers/en/llm_tutorial" TargetMode="Externa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letter.maartengrootendorst.com/p/a-visual-guide-to-reasoning-llm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newsletter.maartengrootendorst.com/p/a-visual-guide-to-llm-agents" TargetMode="Externa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ggingface.co/learn/cookbook/en/advanced_rag" TargetMode="Externa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Multimodal Conversational AI and </a:t>
            </a:r>
            <a:b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A268-0D45-4821-270D-E3A382D7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8" y="615539"/>
            <a:ext cx="10515600" cy="802921"/>
          </a:xfrm>
        </p:spPr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527A1-3B95-4ED9-6867-AA593CD07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18461"/>
            <a:ext cx="5766169" cy="3771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      Several alternatives have been tested</a:t>
            </a:r>
          </a:p>
          <a:p>
            <a:pPr lvl="1"/>
            <a:endParaRPr lang="en-US" sz="100" dirty="0"/>
          </a:p>
          <a:p>
            <a:pPr lvl="1"/>
            <a:r>
              <a:rPr lang="en-US" sz="1900" dirty="0"/>
              <a:t>Static sinusoidal embeddings</a:t>
            </a:r>
          </a:p>
          <a:p>
            <a:pPr lvl="2"/>
            <a:r>
              <a:rPr lang="en-US" sz="1700" i="1" dirty="0"/>
              <a:t>From the original Transformer model</a:t>
            </a:r>
          </a:p>
          <a:p>
            <a:pPr lvl="2"/>
            <a:r>
              <a:rPr lang="en-US" sz="1700" i="1" dirty="0"/>
              <a:t>Low variance at higher dimensions</a:t>
            </a:r>
          </a:p>
          <a:p>
            <a:pPr lvl="1"/>
            <a:endParaRPr lang="en-US" sz="100" dirty="0"/>
          </a:p>
          <a:p>
            <a:pPr lvl="1"/>
            <a:r>
              <a:rPr lang="en-US" sz="1900" dirty="0"/>
              <a:t>Learned embeddings</a:t>
            </a:r>
          </a:p>
          <a:p>
            <a:pPr lvl="2"/>
            <a:r>
              <a:rPr lang="en-US" sz="1700" i="1" dirty="0"/>
              <a:t>Provide absolute position encoding</a:t>
            </a:r>
            <a:endParaRPr lang="en-US" sz="1700" dirty="0"/>
          </a:p>
          <a:p>
            <a:pPr lvl="1"/>
            <a:endParaRPr lang="en-US" sz="100" dirty="0"/>
          </a:p>
          <a:p>
            <a:pPr lvl="1"/>
            <a:r>
              <a:rPr lang="en-US" sz="1900" dirty="0"/>
              <a:t>Relative position embeddings</a:t>
            </a:r>
          </a:p>
          <a:p>
            <a:pPr lvl="2"/>
            <a:r>
              <a:rPr lang="en-US" sz="1700" i="1" dirty="0"/>
              <a:t>Values relating positions of queries and keys </a:t>
            </a:r>
            <a:endParaRPr lang="en-US" sz="100" dirty="0"/>
          </a:p>
          <a:p>
            <a:pPr lvl="1"/>
            <a:r>
              <a:rPr lang="en-US" sz="1900" dirty="0"/>
              <a:t>Rotary position embeddings (</a:t>
            </a:r>
            <a:r>
              <a:rPr lang="en-US" sz="1900" i="1" dirty="0">
                <a:hlinkClick r:id="rId3"/>
              </a:rPr>
              <a:t>RoPE</a:t>
            </a:r>
            <a:r>
              <a:rPr lang="en-US" sz="1900" dirty="0"/>
              <a:t>)</a:t>
            </a:r>
          </a:p>
          <a:p>
            <a:pPr lvl="2"/>
            <a:r>
              <a:rPr lang="en-US" sz="1500" i="1" dirty="0"/>
              <a:t>Rotate the vectors by amount of angle multiples of the position index</a:t>
            </a:r>
          </a:p>
          <a:p>
            <a:pPr lvl="2"/>
            <a:r>
              <a:rPr lang="en-US" sz="1500" i="1" dirty="0"/>
              <a:t>The dot product gradually diminishes with distance</a:t>
            </a:r>
          </a:p>
          <a:p>
            <a:pPr marL="914400" lvl="2" indent="0">
              <a:buNone/>
            </a:pPr>
            <a:endParaRPr lang="en-US" sz="1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A4F7-AFF8-1CAC-8907-A3DF084C68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169" y="1418460"/>
            <a:ext cx="6294013" cy="35884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3501E1-953F-82D9-565C-F78B3CDB8ED3}"/>
              </a:ext>
            </a:extLst>
          </p:cNvPr>
          <p:cNvSpPr txBox="1">
            <a:spLocks/>
          </p:cNvSpPr>
          <p:nvPr/>
        </p:nvSpPr>
        <p:spPr>
          <a:xfrm>
            <a:off x="228599" y="5285194"/>
            <a:ext cx="11689080" cy="502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 err="1"/>
              <a:t>RoPE</a:t>
            </a:r>
            <a:r>
              <a:rPr lang="en-US" sz="2500" b="1" dirty="0"/>
              <a:t> was proposed for </a:t>
            </a:r>
            <a:r>
              <a:rPr lang="en-US" sz="25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RoFormer</a:t>
            </a:r>
            <a:r>
              <a:rPr lang="en-US" sz="2500" b="1" dirty="0"/>
              <a:t> and is now used in most state-of-the-art models!</a:t>
            </a:r>
          </a:p>
          <a:p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DCF4FD4-335A-9443-3BC8-61F21A61A4A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31827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>
            <a:stCxn id="174" idx="2"/>
            <a:endCxn id="175" idx="0"/>
          </p:cNvCxnSpPr>
          <p:nvPr/>
        </p:nvCxnSpPr>
        <p:spPr>
          <a:xfrm flipH="1">
            <a:off x="8095400" y="1463216"/>
            <a:ext cx="4000" cy="219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0"/>
          <p:cNvCxnSpPr>
            <a:stCxn id="177" idx="3"/>
            <a:endCxn id="178" idx="1"/>
          </p:cNvCxnSpPr>
          <p:nvPr/>
        </p:nvCxnSpPr>
        <p:spPr>
          <a:xfrm>
            <a:off x="1315033" y="4576583"/>
            <a:ext cx="134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0"/>
          <p:cNvCxnSpPr>
            <a:endCxn id="180" idx="0"/>
          </p:cNvCxnSpPr>
          <p:nvPr/>
        </p:nvCxnSpPr>
        <p:spPr>
          <a:xfrm>
            <a:off x="4801033" y="1463149"/>
            <a:ext cx="0" cy="116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Self-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97033" y="3453183"/>
            <a:ext cx="6180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/>
          </a:p>
        </p:txBody>
      </p:sp>
      <p:sp>
        <p:nvSpPr>
          <p:cNvPr id="183" name="Google Shape;183;p20"/>
          <p:cNvSpPr/>
          <p:nvPr/>
        </p:nvSpPr>
        <p:spPr>
          <a:xfrm>
            <a:off x="1615400" y="4220983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Q</a:t>
            </a:r>
            <a:endParaRPr sz="1867" baseline="-25000"/>
          </a:p>
        </p:txBody>
      </p:sp>
      <p:sp>
        <p:nvSpPr>
          <p:cNvPr id="184" name="Google Shape;184;p20"/>
          <p:cNvSpPr/>
          <p:nvPr/>
        </p:nvSpPr>
        <p:spPr>
          <a:xfrm>
            <a:off x="3573633" y="954816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185" name="Google Shape;185;p20"/>
          <p:cNvSpPr/>
          <p:nvPr/>
        </p:nvSpPr>
        <p:spPr>
          <a:xfrm>
            <a:off x="4458039" y="1595767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K</a:t>
            </a:r>
            <a:endParaRPr sz="1867" baseline="30000"/>
          </a:p>
        </p:txBody>
      </p:sp>
      <p:sp>
        <p:nvSpPr>
          <p:cNvPr id="186" name="Google Shape;186;p20"/>
          <p:cNvSpPr/>
          <p:nvPr/>
        </p:nvSpPr>
        <p:spPr>
          <a:xfrm>
            <a:off x="7756396" y="1595783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V</a:t>
            </a:r>
            <a:endParaRPr sz="1867" baseline="-25000"/>
          </a:p>
        </p:txBody>
      </p:sp>
      <p:sp>
        <p:nvSpPr>
          <p:cNvPr id="178" name="Google Shape;178;p20"/>
          <p:cNvSpPr/>
          <p:nvPr/>
        </p:nvSpPr>
        <p:spPr>
          <a:xfrm>
            <a:off x="2659536" y="3658783"/>
            <a:ext cx="395600" cy="1835600"/>
          </a:xfrm>
          <a:prstGeom prst="rect">
            <a:avLst/>
          </a:prstGeom>
          <a:solidFill>
            <a:srgbClr val="A7C8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Q</a:t>
            </a:r>
            <a:endParaRPr sz="1867"/>
          </a:p>
        </p:txBody>
      </p:sp>
      <p:sp>
        <p:nvSpPr>
          <p:cNvPr id="180" name="Google Shape;180;p20"/>
          <p:cNvSpPr/>
          <p:nvPr/>
        </p:nvSpPr>
        <p:spPr>
          <a:xfrm>
            <a:off x="3861433" y="2631949"/>
            <a:ext cx="1879200" cy="430800"/>
          </a:xfrm>
          <a:prstGeom prst="rect">
            <a:avLst/>
          </a:prstGeom>
          <a:solidFill>
            <a:srgbClr val="FFD5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K</a:t>
            </a:r>
            <a:endParaRPr sz="1867"/>
          </a:p>
        </p:txBody>
      </p:sp>
      <p:sp>
        <p:nvSpPr>
          <p:cNvPr id="187" name="Google Shape;187;p20"/>
          <p:cNvSpPr/>
          <p:nvPr/>
        </p:nvSpPr>
        <p:spPr>
          <a:xfrm>
            <a:off x="6760569" y="4392916"/>
            <a:ext cx="35200" cy="38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75" name="Google Shape;175;p20"/>
          <p:cNvSpPr/>
          <p:nvPr/>
        </p:nvSpPr>
        <p:spPr>
          <a:xfrm>
            <a:off x="7897643" y="3658783"/>
            <a:ext cx="395600" cy="1835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</a:t>
            </a:r>
            <a:endParaRPr sz="1867"/>
          </a:p>
        </p:txBody>
      </p:sp>
      <p:sp>
        <p:nvSpPr>
          <p:cNvPr id="188" name="Google Shape;188;p20"/>
          <p:cNvSpPr/>
          <p:nvPr/>
        </p:nvSpPr>
        <p:spPr>
          <a:xfrm>
            <a:off x="3622633" y="3453183"/>
            <a:ext cx="23568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r>
              <a:rPr lang="pt-PT" sz="1867"/>
              <a:t>Attention Weights</a:t>
            </a:r>
            <a:endParaRPr sz="1867"/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l="52349"/>
          <a:stretch/>
        </p:blipFill>
        <p:spPr>
          <a:xfrm>
            <a:off x="3730233" y="3821983"/>
            <a:ext cx="2141603" cy="75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6872000" y="954816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9475988" y="4296117"/>
            <a:ext cx="292000" cy="114300"/>
            <a:chOff x="2097650" y="2632325"/>
            <a:chExt cx="219000" cy="85725"/>
          </a:xfrm>
        </p:grpSpPr>
        <p:cxnSp>
          <p:nvCxnSpPr>
            <p:cNvPr id="191" name="Google Shape;191;p20"/>
            <p:cNvCxnSpPr/>
            <p:nvPr/>
          </p:nvCxnSpPr>
          <p:spPr>
            <a:xfrm>
              <a:off x="2097650" y="2632325"/>
              <a:ext cx="219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0"/>
            <p:cNvCxnSpPr/>
            <p:nvPr/>
          </p:nvCxnSpPr>
          <p:spPr>
            <a:xfrm>
              <a:off x="2097650" y="2718050"/>
              <a:ext cx="219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20"/>
          <p:cNvSpPr/>
          <p:nvPr/>
        </p:nvSpPr>
        <p:spPr>
          <a:xfrm>
            <a:off x="10532176" y="3658783"/>
            <a:ext cx="395600" cy="18356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E7690E7-B87E-35DE-F557-82504939CEF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401" y="751625"/>
            <a:ext cx="9179199" cy="50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C747BCD-E75F-7E16-A51B-99366F12696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Multi-Head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and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More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Efficient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Variations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20" y="2169922"/>
            <a:ext cx="1158935" cy="24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7418" y="1915386"/>
            <a:ext cx="2123259" cy="26658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7B4B1D3-C951-32A5-2115-8ACAAC36C5C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03DED-4CEA-8FF8-5F41-6CD0417AF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440" y="1535397"/>
            <a:ext cx="8282301" cy="37872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A085443-D179-D1D3-BC75-55B34DE9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>
            <a:extLst>
              <a:ext uri="{FF2B5EF4-FFF2-40B4-BE49-F238E27FC236}">
                <a16:creationId xmlns:a16="http://schemas.microsoft.com/office/drawing/2014/main" id="{C541479D-8F0E-4BF6-EC8A-0224963556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Different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Transformers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227B9-A0A5-455C-CE57-C10F0F9CF7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894" y="807596"/>
            <a:ext cx="6491844" cy="505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463F-F91A-87B6-479B-E21B799E6D36}"/>
              </a:ext>
            </a:extLst>
          </p:cNvPr>
          <p:cNvSpPr txBox="1">
            <a:spLocks/>
          </p:cNvSpPr>
          <p:nvPr/>
        </p:nvSpPr>
        <p:spPr>
          <a:xfrm>
            <a:off x="829194" y="1590454"/>
            <a:ext cx="4120738" cy="416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Encoder-Decoder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Original Proposal, T5, BART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Gemma T5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Encoder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BERT, </a:t>
            </a:r>
            <a:r>
              <a:rPr lang="en-US" sz="1800" dirty="0" err="1"/>
              <a:t>RoBERTa</a:t>
            </a:r>
            <a:r>
              <a:rPr lang="en-US" sz="1800" dirty="0"/>
              <a:t>, 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 err="1"/>
              <a:t>ModernBERT</a:t>
            </a: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Decoder Models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GPT-2 and most modern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03E72A11-0B5B-9036-576A-5ADC4074995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7508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03690FB8-5E2E-63A7-0FA6-1ECFD06D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D87E67DB-1E4E-63A7-FF81-269912E5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773" y="581891"/>
            <a:ext cx="9790953" cy="52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p22">
            <a:extLst>
              <a:ext uri="{FF2B5EF4-FFF2-40B4-BE49-F238E27FC236}">
                <a16:creationId xmlns:a16="http://schemas.microsoft.com/office/drawing/2014/main" id="{52607ED0-D4CC-D182-34C1-891B13D7030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36115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Large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Language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Models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LLMs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7DC03E0-94C1-A9AE-365F-FA15340D7E0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7545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060A8-815F-60B7-DFA1-AABD69BD6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D3CE-34F2-F743-868F-860BD129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79F50-9868-17E3-C2EF-0EFB38D8B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and Software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6CC5CBB-BBE1-4EE8-E42E-65600149861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90101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Decoder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62633" y="1611636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 err="1"/>
              <a:t>Tokenization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Input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Position</a:t>
            </a:r>
            <a:r>
              <a:rPr lang="pt-PT" sz="2133" dirty="0"/>
              <a:t>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Query</a:t>
            </a:r>
            <a:r>
              <a:rPr lang="pt-PT" sz="2133" dirty="0"/>
              <a:t>, </a:t>
            </a:r>
            <a:r>
              <a:rPr lang="pt-PT" sz="2133" dirty="0" err="1"/>
              <a:t>Key</a:t>
            </a:r>
            <a:r>
              <a:rPr lang="pt-PT" sz="2133" dirty="0"/>
              <a:t> &amp; </a:t>
            </a:r>
            <a:r>
              <a:rPr lang="pt-PT" sz="2133" dirty="0" err="1"/>
              <a:t>Value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Masked</a:t>
            </a:r>
            <a:r>
              <a:rPr lang="pt-PT" sz="2133" dirty="0"/>
              <a:t> 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Cross </a:t>
            </a: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l="49584" t="1912" r="1864"/>
          <a:stretch/>
        </p:blipFill>
        <p:spPr>
          <a:xfrm>
            <a:off x="9719767" y="126934"/>
            <a:ext cx="2319935" cy="66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4499100" y="1611636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Linear </a:t>
            </a:r>
            <a:r>
              <a:rPr lang="pt-PT" sz="2133" dirty="0" err="1"/>
              <a:t>Projection</a:t>
            </a:r>
            <a:r>
              <a:rPr lang="pt-PT" sz="2133" dirty="0"/>
              <a:t> </a:t>
            </a:r>
            <a:r>
              <a:rPr lang="pt-PT" sz="2133" dirty="0" err="1"/>
              <a:t>Layer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Softmax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B1A7BA9-E25D-1E2E-5081-EA7DB346A53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 amt="36000"/>
          </a:blip>
          <a:srcRect l="51449" t="985" b="27616"/>
          <a:stretch/>
        </p:blipFill>
        <p:spPr>
          <a:xfrm>
            <a:off x="9795867" y="158200"/>
            <a:ext cx="2319935" cy="480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l="49584" t="72485" r="1864"/>
          <a:stretch/>
        </p:blipFill>
        <p:spPr>
          <a:xfrm>
            <a:off x="9706483" y="4965433"/>
            <a:ext cx="2319935" cy="185253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108;p19">
            <a:extLst>
              <a:ext uri="{FF2B5EF4-FFF2-40B4-BE49-F238E27FC236}">
                <a16:creationId xmlns:a16="http://schemas.microsoft.com/office/drawing/2014/main" id="{8BDC015F-8A26-F5BE-14E5-0027CAFCFB9B}"/>
              </a:ext>
            </a:extLst>
          </p:cNvPr>
          <p:cNvSpPr/>
          <p:nvPr/>
        </p:nvSpPr>
        <p:spPr>
          <a:xfrm>
            <a:off x="1174959" y="4242551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Tokenizer (split into individual words)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4" name="Google Shape;110;p19">
            <a:extLst>
              <a:ext uri="{FF2B5EF4-FFF2-40B4-BE49-F238E27FC236}">
                <a16:creationId xmlns:a16="http://schemas.microsoft.com/office/drawing/2014/main" id="{E4C03177-4695-8C57-0C25-8503074296DD}"/>
              </a:ext>
            </a:extLst>
          </p:cNvPr>
          <p:cNvSpPr txBox="1"/>
          <p:nvPr/>
        </p:nvSpPr>
        <p:spPr>
          <a:xfrm>
            <a:off x="4148959" y="5212693"/>
            <a:ext cx="2193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 err="1">
                <a:solidFill>
                  <a:schemeClr val="dk1"/>
                </a:solidFill>
              </a:rPr>
              <a:t>Just</a:t>
            </a:r>
            <a:r>
              <a:rPr lang="pt-PT" sz="2400" dirty="0">
                <a:solidFill>
                  <a:schemeClr val="dk1"/>
                </a:solidFill>
              </a:rPr>
              <a:t> do </a:t>
            </a:r>
            <a:r>
              <a:rPr lang="pt-PT" sz="2400" dirty="0" err="1">
                <a:solidFill>
                  <a:schemeClr val="dk1"/>
                </a:solidFill>
              </a:rPr>
              <a:t>it</a:t>
            </a:r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" name="Google Shape;111;p19">
            <a:extLst>
              <a:ext uri="{FF2B5EF4-FFF2-40B4-BE49-F238E27FC236}">
                <a16:creationId xmlns:a16="http://schemas.microsoft.com/office/drawing/2014/main" id="{2136C42E-137C-E1A9-0B8A-F5896D1E414F}"/>
              </a:ext>
            </a:extLst>
          </p:cNvPr>
          <p:cNvSpPr/>
          <p:nvPr/>
        </p:nvSpPr>
        <p:spPr>
          <a:xfrm>
            <a:off x="28954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6" name="Google Shape;112;p19">
            <a:extLst>
              <a:ext uri="{FF2B5EF4-FFF2-40B4-BE49-F238E27FC236}">
                <a16:creationId xmlns:a16="http://schemas.microsoft.com/office/drawing/2014/main" id="{7371B95B-AF3B-0B10-3082-DAAADAC33514}"/>
              </a:ext>
            </a:extLst>
          </p:cNvPr>
          <p:cNvSpPr/>
          <p:nvPr/>
        </p:nvSpPr>
        <p:spPr>
          <a:xfrm>
            <a:off x="41348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7" name="Google Shape;113;p19">
            <a:extLst>
              <a:ext uri="{FF2B5EF4-FFF2-40B4-BE49-F238E27FC236}">
                <a16:creationId xmlns:a16="http://schemas.microsoft.com/office/drawing/2014/main" id="{8E9ECDBB-3F70-17E4-6E96-C3AF3DFFB818}"/>
              </a:ext>
            </a:extLst>
          </p:cNvPr>
          <p:cNvSpPr/>
          <p:nvPr/>
        </p:nvSpPr>
        <p:spPr>
          <a:xfrm>
            <a:off x="53742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8" name="Google Shape;114;p19">
            <a:extLst>
              <a:ext uri="{FF2B5EF4-FFF2-40B4-BE49-F238E27FC236}">
                <a16:creationId xmlns:a16="http://schemas.microsoft.com/office/drawing/2014/main" id="{173C6A83-4337-FE67-577D-A7BB557858F0}"/>
              </a:ext>
            </a:extLst>
          </p:cNvPr>
          <p:cNvSpPr/>
          <p:nvPr/>
        </p:nvSpPr>
        <p:spPr>
          <a:xfrm>
            <a:off x="66136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9" name="Google Shape;115;p19">
            <a:extLst>
              <a:ext uri="{FF2B5EF4-FFF2-40B4-BE49-F238E27FC236}">
                <a16:creationId xmlns:a16="http://schemas.microsoft.com/office/drawing/2014/main" id="{FB49CFB5-B2E9-40E1-0963-FA7C289F9086}"/>
              </a:ext>
            </a:extLst>
          </p:cNvPr>
          <p:cNvSpPr/>
          <p:nvPr/>
        </p:nvSpPr>
        <p:spPr>
          <a:xfrm>
            <a:off x="5037159" y="4877418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" name="Google Shape;116;p19">
            <a:extLst>
              <a:ext uri="{FF2B5EF4-FFF2-40B4-BE49-F238E27FC236}">
                <a16:creationId xmlns:a16="http://schemas.microsoft.com/office/drawing/2014/main" id="{A586D415-6B31-ABF8-F00F-7BE4A1FE33FD}"/>
              </a:ext>
            </a:extLst>
          </p:cNvPr>
          <p:cNvSpPr/>
          <p:nvPr/>
        </p:nvSpPr>
        <p:spPr>
          <a:xfrm>
            <a:off x="5037159" y="3732485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" name="Google Shape;117;p19">
            <a:extLst>
              <a:ext uri="{FF2B5EF4-FFF2-40B4-BE49-F238E27FC236}">
                <a16:creationId xmlns:a16="http://schemas.microsoft.com/office/drawing/2014/main" id="{EBA01997-0CF5-712D-DB36-B71D85F16A56}"/>
              </a:ext>
            </a:extLst>
          </p:cNvPr>
          <p:cNvSpPr/>
          <p:nvPr/>
        </p:nvSpPr>
        <p:spPr>
          <a:xfrm>
            <a:off x="1174959" y="2014385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Embedding Layer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12" name="Google Shape;118;p19">
            <a:extLst>
              <a:ext uri="{FF2B5EF4-FFF2-40B4-BE49-F238E27FC236}">
                <a16:creationId xmlns:a16="http://schemas.microsoft.com/office/drawing/2014/main" id="{07C32410-5D80-0793-7336-D703824AF0EF}"/>
              </a:ext>
            </a:extLst>
          </p:cNvPr>
          <p:cNvSpPr/>
          <p:nvPr/>
        </p:nvSpPr>
        <p:spPr>
          <a:xfrm>
            <a:off x="31780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3" name="Google Shape;119;p19">
            <a:extLst>
              <a:ext uri="{FF2B5EF4-FFF2-40B4-BE49-F238E27FC236}">
                <a16:creationId xmlns:a16="http://schemas.microsoft.com/office/drawing/2014/main" id="{DD7A156E-CB01-23FC-1964-21E09599353C}"/>
              </a:ext>
            </a:extLst>
          </p:cNvPr>
          <p:cNvSpPr/>
          <p:nvPr/>
        </p:nvSpPr>
        <p:spPr>
          <a:xfrm>
            <a:off x="44174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4" name="Google Shape;120;p19">
            <a:extLst>
              <a:ext uri="{FF2B5EF4-FFF2-40B4-BE49-F238E27FC236}">
                <a16:creationId xmlns:a16="http://schemas.microsoft.com/office/drawing/2014/main" id="{9726E038-EF1E-94BA-2CDE-32CA608197CA}"/>
              </a:ext>
            </a:extLst>
          </p:cNvPr>
          <p:cNvSpPr/>
          <p:nvPr/>
        </p:nvSpPr>
        <p:spPr>
          <a:xfrm>
            <a:off x="56568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5" name="Google Shape;121;p19">
            <a:extLst>
              <a:ext uri="{FF2B5EF4-FFF2-40B4-BE49-F238E27FC236}">
                <a16:creationId xmlns:a16="http://schemas.microsoft.com/office/drawing/2014/main" id="{374853FB-D67B-580A-597E-5722C0DDC996}"/>
              </a:ext>
            </a:extLst>
          </p:cNvPr>
          <p:cNvSpPr/>
          <p:nvPr/>
        </p:nvSpPr>
        <p:spPr>
          <a:xfrm>
            <a:off x="68962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6" name="Google Shape;122;p19">
            <a:extLst>
              <a:ext uri="{FF2B5EF4-FFF2-40B4-BE49-F238E27FC236}">
                <a16:creationId xmlns:a16="http://schemas.microsoft.com/office/drawing/2014/main" id="{0ACEA81B-532D-EDFA-FA5C-5CCA5D51D694}"/>
              </a:ext>
            </a:extLst>
          </p:cNvPr>
          <p:cNvSpPr/>
          <p:nvPr/>
        </p:nvSpPr>
        <p:spPr>
          <a:xfrm>
            <a:off x="31780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7" name="Google Shape;123;p19">
            <a:extLst>
              <a:ext uri="{FF2B5EF4-FFF2-40B4-BE49-F238E27FC236}">
                <a16:creationId xmlns:a16="http://schemas.microsoft.com/office/drawing/2014/main" id="{C0B51913-CFA7-F13F-C736-B3E686D38F8A}"/>
              </a:ext>
            </a:extLst>
          </p:cNvPr>
          <p:cNvSpPr/>
          <p:nvPr/>
        </p:nvSpPr>
        <p:spPr>
          <a:xfrm>
            <a:off x="44174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8" name="Google Shape;124;p19">
            <a:extLst>
              <a:ext uri="{FF2B5EF4-FFF2-40B4-BE49-F238E27FC236}">
                <a16:creationId xmlns:a16="http://schemas.microsoft.com/office/drawing/2014/main" id="{B432A8C1-6F9D-7569-8651-0EA47EF35C07}"/>
              </a:ext>
            </a:extLst>
          </p:cNvPr>
          <p:cNvSpPr/>
          <p:nvPr/>
        </p:nvSpPr>
        <p:spPr>
          <a:xfrm>
            <a:off x="56568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9" name="Google Shape;125;p19">
            <a:extLst>
              <a:ext uri="{FF2B5EF4-FFF2-40B4-BE49-F238E27FC236}">
                <a16:creationId xmlns:a16="http://schemas.microsoft.com/office/drawing/2014/main" id="{1F2A5C7F-99B9-73EF-6080-58938303D978}"/>
              </a:ext>
            </a:extLst>
          </p:cNvPr>
          <p:cNvSpPr/>
          <p:nvPr/>
        </p:nvSpPr>
        <p:spPr>
          <a:xfrm>
            <a:off x="68962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grpSp>
        <p:nvGrpSpPr>
          <p:cNvPr id="20" name="Google Shape;126;p19">
            <a:extLst>
              <a:ext uri="{FF2B5EF4-FFF2-40B4-BE49-F238E27FC236}">
                <a16:creationId xmlns:a16="http://schemas.microsoft.com/office/drawing/2014/main" id="{768677C1-159D-D1A7-2EC3-DD5AC8795438}"/>
              </a:ext>
            </a:extLst>
          </p:cNvPr>
          <p:cNvGrpSpPr/>
          <p:nvPr/>
        </p:nvGrpSpPr>
        <p:grpSpPr>
          <a:xfrm>
            <a:off x="2855329" y="1073375"/>
            <a:ext cx="1062767" cy="245600"/>
            <a:chOff x="1667315" y="1065336"/>
            <a:chExt cx="797075" cy="184200"/>
          </a:xfrm>
        </p:grpSpPr>
        <p:sp>
          <p:nvSpPr>
            <p:cNvPr id="21" name="Google Shape;127;p19">
              <a:extLst>
                <a:ext uri="{FF2B5EF4-FFF2-40B4-BE49-F238E27FC236}">
                  <a16:creationId xmlns:a16="http://schemas.microsoft.com/office/drawing/2014/main" id="{359CB779-07D1-5681-A910-391A563AF95C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2" name="Google Shape;128;p19">
              <a:extLst>
                <a:ext uri="{FF2B5EF4-FFF2-40B4-BE49-F238E27FC236}">
                  <a16:creationId xmlns:a16="http://schemas.microsoft.com/office/drawing/2014/main" id="{4B0CAE4D-D12D-A46C-3A3F-119E669205B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3" name="Google Shape;129;p19">
              <a:extLst>
                <a:ext uri="{FF2B5EF4-FFF2-40B4-BE49-F238E27FC236}">
                  <a16:creationId xmlns:a16="http://schemas.microsoft.com/office/drawing/2014/main" id="{B4F1CB37-1FBF-490A-B5D1-3B341AAA1F6A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4" name="Google Shape;130;p19">
              <a:extLst>
                <a:ext uri="{FF2B5EF4-FFF2-40B4-BE49-F238E27FC236}">
                  <a16:creationId xmlns:a16="http://schemas.microsoft.com/office/drawing/2014/main" id="{B9F768D1-6747-3522-C364-29F2F92CB8DD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25" name="Google Shape;131;p19">
            <a:extLst>
              <a:ext uri="{FF2B5EF4-FFF2-40B4-BE49-F238E27FC236}">
                <a16:creationId xmlns:a16="http://schemas.microsoft.com/office/drawing/2014/main" id="{8BC5EF4D-1823-AD70-1EF4-2B3B7AF97451}"/>
              </a:ext>
            </a:extLst>
          </p:cNvPr>
          <p:cNvGrpSpPr/>
          <p:nvPr/>
        </p:nvGrpSpPr>
        <p:grpSpPr>
          <a:xfrm>
            <a:off x="4094680" y="1073375"/>
            <a:ext cx="1062767" cy="245600"/>
            <a:chOff x="1667315" y="1065336"/>
            <a:chExt cx="797075" cy="184200"/>
          </a:xfrm>
        </p:grpSpPr>
        <p:sp>
          <p:nvSpPr>
            <p:cNvPr id="26" name="Google Shape;132;p19">
              <a:extLst>
                <a:ext uri="{FF2B5EF4-FFF2-40B4-BE49-F238E27FC236}">
                  <a16:creationId xmlns:a16="http://schemas.microsoft.com/office/drawing/2014/main" id="{AC9D6A11-CE5D-DBCC-B6BD-A463B56C9536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7" name="Google Shape;133;p19">
              <a:extLst>
                <a:ext uri="{FF2B5EF4-FFF2-40B4-BE49-F238E27FC236}">
                  <a16:creationId xmlns:a16="http://schemas.microsoft.com/office/drawing/2014/main" id="{5AAC34EF-0DAD-BDA9-C533-FD0FE2BEBAF6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8" name="Google Shape;134;p19">
              <a:extLst>
                <a:ext uri="{FF2B5EF4-FFF2-40B4-BE49-F238E27FC236}">
                  <a16:creationId xmlns:a16="http://schemas.microsoft.com/office/drawing/2014/main" id="{64F57CF9-5FE3-AD80-1D18-5D247DCF6C92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29" name="Google Shape;135;p19">
              <a:extLst>
                <a:ext uri="{FF2B5EF4-FFF2-40B4-BE49-F238E27FC236}">
                  <a16:creationId xmlns:a16="http://schemas.microsoft.com/office/drawing/2014/main" id="{1A35871D-2184-D2DA-2C8C-D0FB9C0D2E60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0" name="Google Shape;136;p19">
            <a:extLst>
              <a:ext uri="{FF2B5EF4-FFF2-40B4-BE49-F238E27FC236}">
                <a16:creationId xmlns:a16="http://schemas.microsoft.com/office/drawing/2014/main" id="{01CC6CD8-1A2D-F382-73F0-89EFE2D8A161}"/>
              </a:ext>
            </a:extLst>
          </p:cNvPr>
          <p:cNvGrpSpPr/>
          <p:nvPr/>
        </p:nvGrpSpPr>
        <p:grpSpPr>
          <a:xfrm>
            <a:off x="5334180" y="1073375"/>
            <a:ext cx="1062767" cy="245600"/>
            <a:chOff x="1667315" y="1065336"/>
            <a:chExt cx="797075" cy="184200"/>
          </a:xfrm>
        </p:grpSpPr>
        <p:sp>
          <p:nvSpPr>
            <p:cNvPr id="31" name="Google Shape;137;p19">
              <a:extLst>
                <a:ext uri="{FF2B5EF4-FFF2-40B4-BE49-F238E27FC236}">
                  <a16:creationId xmlns:a16="http://schemas.microsoft.com/office/drawing/2014/main" id="{FFD29D91-A1FB-290A-6310-F6D8753E61DB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2" name="Google Shape;138;p19">
              <a:extLst>
                <a:ext uri="{FF2B5EF4-FFF2-40B4-BE49-F238E27FC236}">
                  <a16:creationId xmlns:a16="http://schemas.microsoft.com/office/drawing/2014/main" id="{8CA3DEF8-4E4F-4EB4-325C-EC8E44280FC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3" name="Google Shape;139;p19">
              <a:extLst>
                <a:ext uri="{FF2B5EF4-FFF2-40B4-BE49-F238E27FC236}">
                  <a16:creationId xmlns:a16="http://schemas.microsoft.com/office/drawing/2014/main" id="{DD783178-1882-DD82-A594-D9523B90BC81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4" name="Google Shape;140;p19">
              <a:extLst>
                <a:ext uri="{FF2B5EF4-FFF2-40B4-BE49-F238E27FC236}">
                  <a16:creationId xmlns:a16="http://schemas.microsoft.com/office/drawing/2014/main" id="{9709E0F2-77D5-1E55-8D45-B229A8FA87B6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5" name="Google Shape;141;p19">
            <a:extLst>
              <a:ext uri="{FF2B5EF4-FFF2-40B4-BE49-F238E27FC236}">
                <a16:creationId xmlns:a16="http://schemas.microsoft.com/office/drawing/2014/main" id="{64EC9D0F-6779-36D8-78A3-85C90474A0FB}"/>
              </a:ext>
            </a:extLst>
          </p:cNvPr>
          <p:cNvGrpSpPr/>
          <p:nvPr/>
        </p:nvGrpSpPr>
        <p:grpSpPr>
          <a:xfrm>
            <a:off x="6573680" y="1073375"/>
            <a:ext cx="1062767" cy="245600"/>
            <a:chOff x="1667315" y="1065336"/>
            <a:chExt cx="797075" cy="184200"/>
          </a:xfrm>
        </p:grpSpPr>
        <p:sp>
          <p:nvSpPr>
            <p:cNvPr id="36" name="Google Shape;142;p19">
              <a:extLst>
                <a:ext uri="{FF2B5EF4-FFF2-40B4-BE49-F238E27FC236}">
                  <a16:creationId xmlns:a16="http://schemas.microsoft.com/office/drawing/2014/main" id="{A7D9089D-A426-1412-71DE-33B7E6C1D795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7" name="Google Shape;143;p19">
              <a:extLst>
                <a:ext uri="{FF2B5EF4-FFF2-40B4-BE49-F238E27FC236}">
                  <a16:creationId xmlns:a16="http://schemas.microsoft.com/office/drawing/2014/main" id="{6C4BC982-593B-CD85-1138-17A419F5DF67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8" name="Google Shape;144;p19">
              <a:extLst>
                <a:ext uri="{FF2B5EF4-FFF2-40B4-BE49-F238E27FC236}">
                  <a16:creationId xmlns:a16="http://schemas.microsoft.com/office/drawing/2014/main" id="{184893E0-3A7E-02AF-1DA8-0D675138122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9" name="Google Shape;145;p19">
              <a:extLst>
                <a:ext uri="{FF2B5EF4-FFF2-40B4-BE49-F238E27FC236}">
                  <a16:creationId xmlns:a16="http://schemas.microsoft.com/office/drawing/2014/main" id="{44DECD15-1017-A190-AA34-FC575109B41C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40" name="Google Shape;146;p19">
            <a:extLst>
              <a:ext uri="{FF2B5EF4-FFF2-40B4-BE49-F238E27FC236}">
                <a16:creationId xmlns:a16="http://schemas.microsoft.com/office/drawing/2014/main" id="{65B39BBD-16A6-5DFA-8BD4-E0B9BCFFA613}"/>
              </a:ext>
            </a:extLst>
          </p:cNvPr>
          <p:cNvGrpSpPr/>
          <p:nvPr/>
        </p:nvGrpSpPr>
        <p:grpSpPr>
          <a:xfrm>
            <a:off x="2855196" y="659675"/>
            <a:ext cx="1062767" cy="245600"/>
            <a:chOff x="1667315" y="1065336"/>
            <a:chExt cx="797075" cy="184200"/>
          </a:xfrm>
        </p:grpSpPr>
        <p:sp>
          <p:nvSpPr>
            <p:cNvPr id="41" name="Google Shape;147;p19">
              <a:extLst>
                <a:ext uri="{FF2B5EF4-FFF2-40B4-BE49-F238E27FC236}">
                  <a16:creationId xmlns:a16="http://schemas.microsoft.com/office/drawing/2014/main" id="{3ED4742E-4E6E-333C-EBC8-382E6F38C3CD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2" name="Google Shape;148;p19">
              <a:extLst>
                <a:ext uri="{FF2B5EF4-FFF2-40B4-BE49-F238E27FC236}">
                  <a16:creationId xmlns:a16="http://schemas.microsoft.com/office/drawing/2014/main" id="{3C198DFE-1CEC-4144-7C79-E1EDA621135C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3" name="Google Shape;149;p19">
              <a:extLst>
                <a:ext uri="{FF2B5EF4-FFF2-40B4-BE49-F238E27FC236}">
                  <a16:creationId xmlns:a16="http://schemas.microsoft.com/office/drawing/2014/main" id="{C74A2657-39C4-9A61-827A-15C301362256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4" name="Google Shape;150;p19">
              <a:extLst>
                <a:ext uri="{FF2B5EF4-FFF2-40B4-BE49-F238E27FC236}">
                  <a16:creationId xmlns:a16="http://schemas.microsoft.com/office/drawing/2014/main" id="{D38FF5BD-8176-F7C7-6E1D-7C2CC35E8BA1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45" name="Google Shape;151;p19">
            <a:extLst>
              <a:ext uri="{FF2B5EF4-FFF2-40B4-BE49-F238E27FC236}">
                <a16:creationId xmlns:a16="http://schemas.microsoft.com/office/drawing/2014/main" id="{BC850B83-02C4-9689-8B89-04ACDCBD2167}"/>
              </a:ext>
            </a:extLst>
          </p:cNvPr>
          <p:cNvGrpSpPr/>
          <p:nvPr/>
        </p:nvGrpSpPr>
        <p:grpSpPr>
          <a:xfrm>
            <a:off x="4094546" y="659675"/>
            <a:ext cx="1062767" cy="245600"/>
            <a:chOff x="1667315" y="1065336"/>
            <a:chExt cx="797075" cy="184200"/>
          </a:xfrm>
        </p:grpSpPr>
        <p:sp>
          <p:nvSpPr>
            <p:cNvPr id="46" name="Google Shape;152;p19">
              <a:extLst>
                <a:ext uri="{FF2B5EF4-FFF2-40B4-BE49-F238E27FC236}">
                  <a16:creationId xmlns:a16="http://schemas.microsoft.com/office/drawing/2014/main" id="{28466A71-5C83-0A73-7824-DC6723CEDBA9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7" name="Google Shape;153;p19">
              <a:extLst>
                <a:ext uri="{FF2B5EF4-FFF2-40B4-BE49-F238E27FC236}">
                  <a16:creationId xmlns:a16="http://schemas.microsoft.com/office/drawing/2014/main" id="{C1021361-56E7-A60E-FBF3-AEB253571DE3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8" name="Google Shape;154;p19">
              <a:extLst>
                <a:ext uri="{FF2B5EF4-FFF2-40B4-BE49-F238E27FC236}">
                  <a16:creationId xmlns:a16="http://schemas.microsoft.com/office/drawing/2014/main" id="{8F7F5101-8524-3F8B-5B56-9D5E9218E283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49" name="Google Shape;155;p19">
              <a:extLst>
                <a:ext uri="{FF2B5EF4-FFF2-40B4-BE49-F238E27FC236}">
                  <a16:creationId xmlns:a16="http://schemas.microsoft.com/office/drawing/2014/main" id="{B0A062FF-DF7D-43FA-1868-D7ECD557DFE5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50" name="Google Shape;156;p19">
            <a:extLst>
              <a:ext uri="{FF2B5EF4-FFF2-40B4-BE49-F238E27FC236}">
                <a16:creationId xmlns:a16="http://schemas.microsoft.com/office/drawing/2014/main" id="{059DB6EA-333B-B8B9-0733-4B9034C3F059}"/>
              </a:ext>
            </a:extLst>
          </p:cNvPr>
          <p:cNvGrpSpPr/>
          <p:nvPr/>
        </p:nvGrpSpPr>
        <p:grpSpPr>
          <a:xfrm>
            <a:off x="5334046" y="659675"/>
            <a:ext cx="1062767" cy="245600"/>
            <a:chOff x="1667315" y="1065336"/>
            <a:chExt cx="797075" cy="184200"/>
          </a:xfrm>
        </p:grpSpPr>
        <p:sp>
          <p:nvSpPr>
            <p:cNvPr id="51" name="Google Shape;157;p19">
              <a:extLst>
                <a:ext uri="{FF2B5EF4-FFF2-40B4-BE49-F238E27FC236}">
                  <a16:creationId xmlns:a16="http://schemas.microsoft.com/office/drawing/2014/main" id="{3185F3A4-F18E-50C8-D9C9-38A98CAC57B8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2" name="Google Shape;158;p19">
              <a:extLst>
                <a:ext uri="{FF2B5EF4-FFF2-40B4-BE49-F238E27FC236}">
                  <a16:creationId xmlns:a16="http://schemas.microsoft.com/office/drawing/2014/main" id="{08B295F3-0BA1-B947-8D83-B2668B86D24A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3" name="Google Shape;159;p19">
              <a:extLst>
                <a:ext uri="{FF2B5EF4-FFF2-40B4-BE49-F238E27FC236}">
                  <a16:creationId xmlns:a16="http://schemas.microsoft.com/office/drawing/2014/main" id="{F1D35502-7822-20CC-3F49-F684D917169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4" name="Google Shape;160;p19">
              <a:extLst>
                <a:ext uri="{FF2B5EF4-FFF2-40B4-BE49-F238E27FC236}">
                  <a16:creationId xmlns:a16="http://schemas.microsoft.com/office/drawing/2014/main" id="{3573EDE8-BCC5-0B67-4614-069E68CA2356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55" name="Google Shape;161;p19">
            <a:extLst>
              <a:ext uri="{FF2B5EF4-FFF2-40B4-BE49-F238E27FC236}">
                <a16:creationId xmlns:a16="http://schemas.microsoft.com/office/drawing/2014/main" id="{A3FD4647-1448-E29C-6AF3-7E80FC149681}"/>
              </a:ext>
            </a:extLst>
          </p:cNvPr>
          <p:cNvGrpSpPr/>
          <p:nvPr/>
        </p:nvGrpSpPr>
        <p:grpSpPr>
          <a:xfrm>
            <a:off x="6573546" y="659675"/>
            <a:ext cx="1062767" cy="245600"/>
            <a:chOff x="1667315" y="1065336"/>
            <a:chExt cx="797075" cy="184200"/>
          </a:xfrm>
        </p:grpSpPr>
        <p:sp>
          <p:nvSpPr>
            <p:cNvPr id="56" name="Google Shape;162;p19">
              <a:extLst>
                <a:ext uri="{FF2B5EF4-FFF2-40B4-BE49-F238E27FC236}">
                  <a16:creationId xmlns:a16="http://schemas.microsoft.com/office/drawing/2014/main" id="{0A9D0245-5981-0862-D11F-F97E20BDA103}"/>
                </a:ext>
              </a:extLst>
            </p:cNvPr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7" name="Google Shape;163;p19">
              <a:extLst>
                <a:ext uri="{FF2B5EF4-FFF2-40B4-BE49-F238E27FC236}">
                  <a16:creationId xmlns:a16="http://schemas.microsoft.com/office/drawing/2014/main" id="{97FBF713-7664-808E-4A75-E2F72DB24596}"/>
                </a:ext>
              </a:extLst>
            </p:cNvPr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8" name="Google Shape;164;p19">
              <a:extLst>
                <a:ext uri="{FF2B5EF4-FFF2-40B4-BE49-F238E27FC236}">
                  <a16:creationId xmlns:a16="http://schemas.microsoft.com/office/drawing/2014/main" id="{AB610429-AC1B-3CB4-8997-8A1FB586B7DF}"/>
                </a:ext>
              </a:extLst>
            </p:cNvPr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9" name="Google Shape;165;p19">
              <a:extLst>
                <a:ext uri="{FF2B5EF4-FFF2-40B4-BE49-F238E27FC236}">
                  <a16:creationId xmlns:a16="http://schemas.microsoft.com/office/drawing/2014/main" id="{851B640D-61E0-F3B3-AB14-65C2BC0F1388}"/>
                </a:ext>
              </a:extLst>
            </p:cNvPr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60" name="Google Shape;166;p19">
            <a:extLst>
              <a:ext uri="{FF2B5EF4-FFF2-40B4-BE49-F238E27FC236}">
                <a16:creationId xmlns:a16="http://schemas.microsoft.com/office/drawing/2014/main" id="{E1DEE8A0-9081-7150-67EF-86B245169BFE}"/>
              </a:ext>
            </a:extLst>
          </p:cNvPr>
          <p:cNvSpPr/>
          <p:nvPr/>
        </p:nvSpPr>
        <p:spPr>
          <a:xfrm>
            <a:off x="7904372" y="792398"/>
            <a:ext cx="417200" cy="417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61" name="Google Shape;167;p19">
            <a:extLst>
              <a:ext uri="{FF2B5EF4-FFF2-40B4-BE49-F238E27FC236}">
                <a16:creationId xmlns:a16="http://schemas.microsoft.com/office/drawing/2014/main" id="{BE23DCEA-F348-919F-B48F-26041B363633}"/>
              </a:ext>
            </a:extLst>
          </p:cNvPr>
          <p:cNvCxnSpPr>
            <a:stCxn id="60" idx="0"/>
          </p:cNvCxnSpPr>
          <p:nvPr/>
        </p:nvCxnSpPr>
        <p:spPr>
          <a:xfrm>
            <a:off x="8112972" y="792398"/>
            <a:ext cx="0" cy="4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168;p19">
            <a:extLst>
              <a:ext uri="{FF2B5EF4-FFF2-40B4-BE49-F238E27FC236}">
                <a16:creationId xmlns:a16="http://schemas.microsoft.com/office/drawing/2014/main" id="{7232C548-A4AB-88A1-20A0-A335E5BF5FAF}"/>
              </a:ext>
            </a:extLst>
          </p:cNvPr>
          <p:cNvCxnSpPr>
            <a:stCxn id="60" idx="2"/>
            <a:endCxn id="60" idx="6"/>
          </p:cNvCxnSpPr>
          <p:nvPr/>
        </p:nvCxnSpPr>
        <p:spPr>
          <a:xfrm>
            <a:off x="7904372" y="1000998"/>
            <a:ext cx="4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06;p19">
            <a:extLst>
              <a:ext uri="{FF2B5EF4-FFF2-40B4-BE49-F238E27FC236}">
                <a16:creationId xmlns:a16="http://schemas.microsoft.com/office/drawing/2014/main" id="{F4C72170-EE50-22D0-0FAE-37616A1B9CA0}"/>
              </a:ext>
            </a:extLst>
          </p:cNvPr>
          <p:cNvSpPr txBox="1">
            <a:spLocks/>
          </p:cNvSpPr>
          <p:nvPr/>
        </p:nvSpPr>
        <p:spPr>
          <a:xfrm>
            <a:off x="320698" y="432400"/>
            <a:ext cx="11719002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>
                <a:latin typeface="Playfair Display" pitchFamily="2" charset="77"/>
              </a:rPr>
              <a:t>Tokenization</a:t>
            </a:r>
            <a:endParaRPr lang="pt-PT" dirty="0">
              <a:latin typeface="Playfair Display" pitchFamily="2" charset="77"/>
            </a:endParaRPr>
          </a:p>
        </p:txBody>
      </p:sp>
      <p:sp>
        <p:nvSpPr>
          <p:cNvPr id="194" name="Google Shape;94;p3">
            <a:extLst>
              <a:ext uri="{FF2B5EF4-FFF2-40B4-BE49-F238E27FC236}">
                <a16:creationId xmlns:a16="http://schemas.microsoft.com/office/drawing/2014/main" id="{500C67FA-AA76-167D-3616-CBDFAAFCB91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Self-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1494642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299" name="Google Shape;299;p26"/>
          <p:cNvSpPr/>
          <p:nvPr/>
        </p:nvSpPr>
        <p:spPr>
          <a:xfrm>
            <a:off x="3280326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0" name="Google Shape;300;p26"/>
          <p:cNvSpPr/>
          <p:nvPr/>
        </p:nvSpPr>
        <p:spPr>
          <a:xfrm>
            <a:off x="5066009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1" name="Google Shape;301;p26"/>
          <p:cNvSpPr/>
          <p:nvPr/>
        </p:nvSpPr>
        <p:spPr>
          <a:xfrm>
            <a:off x="6851693" y="23665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02" name="Google Shape;302;p26"/>
          <p:cNvSpPr/>
          <p:nvPr/>
        </p:nvSpPr>
        <p:spPr>
          <a:xfrm>
            <a:off x="1494642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03" name="Google Shape;303;p26"/>
          <p:cNvSpPr/>
          <p:nvPr/>
        </p:nvSpPr>
        <p:spPr>
          <a:xfrm>
            <a:off x="3280326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4" name="Google Shape;304;p26"/>
          <p:cNvSpPr/>
          <p:nvPr/>
        </p:nvSpPr>
        <p:spPr>
          <a:xfrm>
            <a:off x="5066009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5" name="Google Shape;305;p26"/>
          <p:cNvSpPr/>
          <p:nvPr/>
        </p:nvSpPr>
        <p:spPr>
          <a:xfrm>
            <a:off x="6851693" y="3024685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06" name="Google Shape;306;p26"/>
          <p:cNvSpPr/>
          <p:nvPr/>
        </p:nvSpPr>
        <p:spPr>
          <a:xfrm>
            <a:off x="1494642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07" name="Google Shape;307;p26"/>
          <p:cNvSpPr/>
          <p:nvPr/>
        </p:nvSpPr>
        <p:spPr>
          <a:xfrm>
            <a:off x="3280326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08" name="Google Shape;308;p26"/>
          <p:cNvSpPr/>
          <p:nvPr/>
        </p:nvSpPr>
        <p:spPr>
          <a:xfrm>
            <a:off x="5066009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09" name="Google Shape;309;p26"/>
          <p:cNvSpPr/>
          <p:nvPr/>
        </p:nvSpPr>
        <p:spPr>
          <a:xfrm>
            <a:off x="6851693" y="36843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10" name="Google Shape;310;p26"/>
          <p:cNvSpPr/>
          <p:nvPr/>
        </p:nvSpPr>
        <p:spPr>
          <a:xfrm>
            <a:off x="1494642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11" name="Google Shape;311;p26"/>
          <p:cNvSpPr/>
          <p:nvPr/>
        </p:nvSpPr>
        <p:spPr>
          <a:xfrm>
            <a:off x="3280326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12" name="Google Shape;312;p26"/>
          <p:cNvSpPr/>
          <p:nvPr/>
        </p:nvSpPr>
        <p:spPr>
          <a:xfrm>
            <a:off x="5066009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13" name="Google Shape;313;p26"/>
          <p:cNvSpPr/>
          <p:nvPr/>
        </p:nvSpPr>
        <p:spPr>
          <a:xfrm>
            <a:off x="6851693" y="4343951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16" name="Google Shape;316;p26"/>
          <p:cNvCxnSpPr>
            <a:stCxn id="298" idx="3"/>
            <a:endCxn id="299" idx="1"/>
          </p:cNvCxnSpPr>
          <p:nvPr/>
        </p:nvCxnSpPr>
        <p:spPr>
          <a:xfrm>
            <a:off x="2477042" y="2534751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6"/>
          <p:cNvCxnSpPr>
            <a:stCxn id="303" idx="1"/>
            <a:endCxn id="302" idx="3"/>
          </p:cNvCxnSpPr>
          <p:nvPr/>
        </p:nvCxnSpPr>
        <p:spPr>
          <a:xfrm rot="10800000">
            <a:off x="2477126" y="3192885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26"/>
          <p:cNvCxnSpPr>
            <a:stCxn id="308" idx="1"/>
            <a:endCxn id="307" idx="3"/>
          </p:cNvCxnSpPr>
          <p:nvPr/>
        </p:nvCxnSpPr>
        <p:spPr>
          <a:xfrm rot="10800000">
            <a:off x="4262809" y="3852518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6"/>
          <p:cNvCxnSpPr/>
          <p:nvPr/>
        </p:nvCxnSpPr>
        <p:spPr>
          <a:xfrm>
            <a:off x="6048442" y="3852518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6"/>
          <p:cNvCxnSpPr>
            <a:stCxn id="298" idx="3"/>
            <a:endCxn id="300" idx="0"/>
          </p:cNvCxnSpPr>
          <p:nvPr/>
        </p:nvCxnSpPr>
        <p:spPr>
          <a:xfrm rot="10800000" flipH="1">
            <a:off x="2477042" y="2366351"/>
            <a:ext cx="3080000" cy="168400"/>
          </a:xfrm>
          <a:prstGeom prst="curvedConnector4">
            <a:avLst>
              <a:gd name="adj1" fmla="val 18667"/>
              <a:gd name="adj2" fmla="val 28842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6"/>
          <p:cNvCxnSpPr>
            <a:stCxn id="298" idx="3"/>
            <a:endCxn id="301" idx="0"/>
          </p:cNvCxnSpPr>
          <p:nvPr/>
        </p:nvCxnSpPr>
        <p:spPr>
          <a:xfrm rot="10800000" flipH="1">
            <a:off x="2477042" y="2366351"/>
            <a:ext cx="4866000" cy="168400"/>
          </a:xfrm>
          <a:prstGeom prst="curvedConnector4">
            <a:avLst>
              <a:gd name="adj1" fmla="val 7230"/>
              <a:gd name="adj2" fmla="val 38035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6"/>
          <p:cNvCxnSpPr>
            <a:cxnSpLocks/>
            <a:stCxn id="303" idx="3"/>
            <a:endCxn id="304" idx="1"/>
          </p:cNvCxnSpPr>
          <p:nvPr/>
        </p:nvCxnSpPr>
        <p:spPr>
          <a:xfrm>
            <a:off x="4262726" y="3192885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26"/>
          <p:cNvCxnSpPr>
            <a:stCxn id="303" idx="0"/>
            <a:endCxn id="305" idx="1"/>
          </p:cNvCxnSpPr>
          <p:nvPr/>
        </p:nvCxnSpPr>
        <p:spPr>
          <a:xfrm rot="-5400000" flipH="1">
            <a:off x="5227326" y="1568885"/>
            <a:ext cx="168400" cy="3080000"/>
          </a:xfrm>
          <a:prstGeom prst="curvedConnector4">
            <a:avLst>
              <a:gd name="adj1" fmla="val -100586"/>
              <a:gd name="adj2" fmla="val 9235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26"/>
          <p:cNvCxnSpPr>
            <a:stCxn id="308" idx="0"/>
            <a:endCxn id="306" idx="3"/>
          </p:cNvCxnSpPr>
          <p:nvPr/>
        </p:nvCxnSpPr>
        <p:spPr>
          <a:xfrm rot="5400000">
            <a:off x="3933009" y="2228518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26"/>
          <p:cNvCxnSpPr>
            <a:stCxn id="313" idx="1"/>
            <a:endCxn id="310" idx="0"/>
          </p:cNvCxnSpPr>
          <p:nvPr/>
        </p:nvCxnSpPr>
        <p:spPr>
          <a:xfrm rot="10800000">
            <a:off x="1985693" y="4343751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26"/>
          <p:cNvCxnSpPr>
            <a:stCxn id="313" idx="1"/>
            <a:endCxn id="311" idx="0"/>
          </p:cNvCxnSpPr>
          <p:nvPr/>
        </p:nvCxnSpPr>
        <p:spPr>
          <a:xfrm rot="10800000">
            <a:off x="3771693" y="4343751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26"/>
          <p:cNvCxnSpPr>
            <a:stCxn id="313" idx="1"/>
            <a:endCxn id="312" idx="3"/>
          </p:cNvCxnSpPr>
          <p:nvPr/>
        </p:nvCxnSpPr>
        <p:spPr>
          <a:xfrm rot="10800000">
            <a:off x="6048493" y="4512151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EC79E44-4288-B785-6973-3BED8AE920C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(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LLMs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)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78900" y="1317743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What</a:t>
            </a:r>
            <a:r>
              <a:rPr lang="pt-PT" sz="2267" b="1" dirty="0"/>
              <a:t> </a:t>
            </a:r>
            <a:r>
              <a:rPr lang="pt-PT" sz="2267" b="1" dirty="0" err="1"/>
              <a:t>is</a:t>
            </a:r>
            <a:r>
              <a:rPr lang="pt-PT" sz="2267" b="1" dirty="0"/>
              <a:t> a LLM? </a:t>
            </a:r>
            <a:endParaRPr sz="2267" dirty="0"/>
          </a:p>
        </p:txBody>
      </p:sp>
      <p:sp>
        <p:nvSpPr>
          <p:cNvPr id="80" name="Google Shape;80;p15"/>
          <p:cNvSpPr txBox="1"/>
          <p:nvPr/>
        </p:nvSpPr>
        <p:spPr>
          <a:xfrm>
            <a:off x="960700" y="1982743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A </a:t>
            </a:r>
            <a:r>
              <a:rPr lang="pt-PT" sz="2267" dirty="0" err="1"/>
              <a:t>category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foundation</a:t>
            </a:r>
            <a:r>
              <a:rPr lang="pt-PT" sz="2267" b="1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extremely</a:t>
            </a:r>
            <a:r>
              <a:rPr lang="pt-PT" sz="2267" dirty="0"/>
              <a:t> </a:t>
            </a:r>
            <a:r>
              <a:rPr lang="pt-PT" sz="2267" dirty="0" err="1"/>
              <a:t>vast</a:t>
            </a:r>
            <a:r>
              <a:rPr lang="pt-PT" sz="2267" dirty="0"/>
              <a:t> </a:t>
            </a:r>
            <a:r>
              <a:rPr lang="pt-PT" sz="2267" dirty="0" err="1"/>
              <a:t>datasets</a:t>
            </a:r>
            <a:r>
              <a:rPr lang="pt-PT" sz="2267" dirty="0"/>
              <a:t> in </a:t>
            </a:r>
            <a:r>
              <a:rPr lang="pt-PT" sz="2267" dirty="0" err="1"/>
              <a:t>order</a:t>
            </a:r>
            <a:r>
              <a:rPr lang="pt-PT" sz="2267" dirty="0"/>
              <a:t> to </a:t>
            </a:r>
            <a:r>
              <a:rPr lang="pt-PT" sz="2267" dirty="0" err="1"/>
              <a:t>make</a:t>
            </a:r>
            <a:r>
              <a:rPr lang="pt-PT" sz="2267" dirty="0"/>
              <a:t> </a:t>
            </a:r>
            <a:r>
              <a:rPr lang="pt-PT" sz="2267" dirty="0" err="1"/>
              <a:t>them</a:t>
            </a:r>
            <a:r>
              <a:rPr lang="pt-PT" sz="2267" dirty="0"/>
              <a:t> </a:t>
            </a:r>
            <a:r>
              <a:rPr lang="pt-PT" sz="2267" dirty="0" err="1"/>
              <a:t>capable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understanding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generating</a:t>
            </a:r>
            <a:r>
              <a:rPr lang="pt-PT" sz="2267" dirty="0"/>
              <a:t> natural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content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1211283" y="3160728"/>
            <a:ext cx="9322130" cy="81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>
                <a:solidFill>
                  <a:schemeClr val="dk1"/>
                </a:solidFill>
              </a:rPr>
              <a:t>LLMs can generate human-like responses based on context</a:t>
            </a:r>
            <a:endParaRPr sz="1867" b="1"/>
          </a:p>
        </p:txBody>
      </p:sp>
      <p:sp>
        <p:nvSpPr>
          <p:cNvPr id="82" name="Google Shape;82;p15"/>
          <p:cNvSpPr/>
          <p:nvPr/>
        </p:nvSpPr>
        <p:spPr>
          <a:xfrm>
            <a:off x="611167" y="4059641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Question-Answering</a:t>
            </a:r>
            <a:endParaRPr sz="1867" b="1"/>
          </a:p>
        </p:txBody>
      </p:sp>
      <p:sp>
        <p:nvSpPr>
          <p:cNvPr id="83" name="Google Shape;83;p15"/>
          <p:cNvSpPr/>
          <p:nvPr/>
        </p:nvSpPr>
        <p:spPr>
          <a:xfrm>
            <a:off x="4437000" y="4059641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Translation</a:t>
            </a:r>
            <a:endParaRPr sz="1867" b="1"/>
          </a:p>
        </p:txBody>
      </p:sp>
      <p:sp>
        <p:nvSpPr>
          <p:cNvPr id="84" name="Google Shape;84;p15"/>
          <p:cNvSpPr/>
          <p:nvPr/>
        </p:nvSpPr>
        <p:spPr>
          <a:xfrm>
            <a:off x="8262833" y="4059628"/>
            <a:ext cx="3318000" cy="6416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/>
              <a:t>Text Summarization</a:t>
            </a:r>
            <a:endParaRPr sz="1867" b="1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67" y="4802312"/>
            <a:ext cx="982167" cy="9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l="5672" t="16617" r="6792" b="18624"/>
          <a:stretch/>
        </p:blipFill>
        <p:spPr>
          <a:xfrm>
            <a:off x="5518154" y="4827945"/>
            <a:ext cx="1155692" cy="85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6034" y="4835661"/>
            <a:ext cx="731599" cy="839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0584E6C-5099-7BDA-D338-137DA47BF3E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Self-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(1)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34" name="Google Shape;334;p27"/>
          <p:cNvSpPr/>
          <p:nvPr/>
        </p:nvSpPr>
        <p:spPr>
          <a:xfrm>
            <a:off x="1637148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35" name="Google Shape;335;p27"/>
          <p:cNvSpPr/>
          <p:nvPr/>
        </p:nvSpPr>
        <p:spPr>
          <a:xfrm>
            <a:off x="3422832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36" name="Google Shape;336;p27"/>
          <p:cNvSpPr/>
          <p:nvPr/>
        </p:nvSpPr>
        <p:spPr>
          <a:xfrm>
            <a:off x="5208515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37" name="Google Shape;337;p27"/>
          <p:cNvSpPr/>
          <p:nvPr/>
        </p:nvSpPr>
        <p:spPr>
          <a:xfrm>
            <a:off x="6994199" y="25328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38" name="Google Shape;338;p27"/>
          <p:cNvSpPr/>
          <p:nvPr/>
        </p:nvSpPr>
        <p:spPr>
          <a:xfrm>
            <a:off x="1637148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39" name="Google Shape;339;p27"/>
          <p:cNvSpPr/>
          <p:nvPr/>
        </p:nvSpPr>
        <p:spPr>
          <a:xfrm>
            <a:off x="3422832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0" name="Google Shape;340;p27"/>
          <p:cNvSpPr/>
          <p:nvPr/>
        </p:nvSpPr>
        <p:spPr>
          <a:xfrm>
            <a:off x="5208515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1" name="Google Shape;341;p27"/>
          <p:cNvSpPr/>
          <p:nvPr/>
        </p:nvSpPr>
        <p:spPr>
          <a:xfrm>
            <a:off x="6994199" y="319093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42" name="Google Shape;342;p27"/>
          <p:cNvSpPr/>
          <p:nvPr/>
        </p:nvSpPr>
        <p:spPr>
          <a:xfrm>
            <a:off x="1637148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43" name="Google Shape;343;p27"/>
          <p:cNvSpPr/>
          <p:nvPr/>
        </p:nvSpPr>
        <p:spPr>
          <a:xfrm>
            <a:off x="3422832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4" name="Google Shape;344;p27"/>
          <p:cNvSpPr/>
          <p:nvPr/>
        </p:nvSpPr>
        <p:spPr>
          <a:xfrm>
            <a:off x="5208515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5" name="Google Shape;345;p27"/>
          <p:cNvSpPr/>
          <p:nvPr/>
        </p:nvSpPr>
        <p:spPr>
          <a:xfrm>
            <a:off x="6994199" y="385057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46" name="Google Shape;346;p27"/>
          <p:cNvSpPr/>
          <p:nvPr/>
        </p:nvSpPr>
        <p:spPr>
          <a:xfrm>
            <a:off x="1637148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47" name="Google Shape;347;p27"/>
          <p:cNvSpPr/>
          <p:nvPr/>
        </p:nvSpPr>
        <p:spPr>
          <a:xfrm>
            <a:off x="3422832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48" name="Google Shape;348;p27"/>
          <p:cNvSpPr/>
          <p:nvPr/>
        </p:nvSpPr>
        <p:spPr>
          <a:xfrm>
            <a:off x="5208515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49" name="Google Shape;349;p27"/>
          <p:cNvSpPr/>
          <p:nvPr/>
        </p:nvSpPr>
        <p:spPr>
          <a:xfrm>
            <a:off x="6994199" y="451020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52" name="Google Shape;352;p27"/>
          <p:cNvCxnSpPr>
            <a:stCxn id="339" idx="1"/>
            <a:endCxn id="338" idx="3"/>
          </p:cNvCxnSpPr>
          <p:nvPr/>
        </p:nvCxnSpPr>
        <p:spPr>
          <a:xfrm rot="10800000">
            <a:off x="2619632" y="335913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27"/>
          <p:cNvCxnSpPr>
            <a:stCxn id="344" idx="1"/>
            <a:endCxn id="343" idx="3"/>
          </p:cNvCxnSpPr>
          <p:nvPr/>
        </p:nvCxnSpPr>
        <p:spPr>
          <a:xfrm rot="10800000">
            <a:off x="4405315" y="401877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27"/>
          <p:cNvCxnSpPr>
            <a:stCxn id="344" idx="0"/>
            <a:endCxn id="342" idx="3"/>
          </p:cNvCxnSpPr>
          <p:nvPr/>
        </p:nvCxnSpPr>
        <p:spPr>
          <a:xfrm rot="5400000">
            <a:off x="4075515" y="239477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27"/>
          <p:cNvCxnSpPr>
            <a:stCxn id="349" idx="1"/>
            <a:endCxn id="346" idx="0"/>
          </p:cNvCxnSpPr>
          <p:nvPr/>
        </p:nvCxnSpPr>
        <p:spPr>
          <a:xfrm rot="10800000">
            <a:off x="2128199" y="451000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6" name="Google Shape;356;p27"/>
          <p:cNvCxnSpPr>
            <a:stCxn id="349" idx="1"/>
            <a:endCxn id="347" idx="0"/>
          </p:cNvCxnSpPr>
          <p:nvPr/>
        </p:nvCxnSpPr>
        <p:spPr>
          <a:xfrm rot="10800000">
            <a:off x="3914199" y="451000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27"/>
          <p:cNvCxnSpPr>
            <a:stCxn id="349" idx="1"/>
            <a:endCxn id="348" idx="3"/>
          </p:cNvCxnSpPr>
          <p:nvPr/>
        </p:nvCxnSpPr>
        <p:spPr>
          <a:xfrm rot="10800000">
            <a:off x="6190999" y="467840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27"/>
          <p:cNvSpPr txBox="1"/>
          <p:nvPr/>
        </p:nvSpPr>
        <p:spPr>
          <a:xfrm>
            <a:off x="678900" y="1317568"/>
            <a:ext cx="8691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 dirty="0" err="1"/>
              <a:t>Ensures</a:t>
            </a:r>
            <a:r>
              <a:rPr lang="pt-PT" sz="2400" dirty="0"/>
              <a:t> </a:t>
            </a:r>
            <a:r>
              <a:rPr lang="pt-PT" sz="2400" dirty="0" err="1"/>
              <a:t>that</a:t>
            </a:r>
            <a:r>
              <a:rPr lang="pt-PT" sz="2400" dirty="0"/>
              <a:t> </a:t>
            </a:r>
            <a:r>
              <a:rPr lang="pt-PT" sz="2400" dirty="0" err="1"/>
              <a:t>predictions</a:t>
            </a:r>
            <a:r>
              <a:rPr lang="pt-PT" sz="2400" dirty="0"/>
              <a:t> </a:t>
            </a:r>
            <a:r>
              <a:rPr lang="pt-PT" sz="2400" dirty="0" err="1"/>
              <a:t>only</a:t>
            </a:r>
            <a:r>
              <a:rPr lang="pt-PT" sz="2400" dirty="0"/>
              <a:t> </a:t>
            </a:r>
            <a:r>
              <a:rPr lang="pt-PT" sz="2400" dirty="0" err="1"/>
              <a:t>depend</a:t>
            </a:r>
            <a:r>
              <a:rPr lang="pt-PT" sz="2400" dirty="0"/>
              <a:t> </a:t>
            </a:r>
            <a:r>
              <a:rPr lang="pt-PT" sz="2400" dirty="0" err="1"/>
              <a:t>on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past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not</a:t>
            </a:r>
            <a:r>
              <a:rPr lang="pt-PT" sz="2400" dirty="0"/>
              <a:t> future </a:t>
            </a:r>
            <a:r>
              <a:rPr lang="pt-PT" sz="2400" dirty="0" err="1"/>
              <a:t>tokens</a:t>
            </a:r>
            <a:r>
              <a:rPr lang="pt-PT" sz="2400" dirty="0"/>
              <a:t> (</a:t>
            </a:r>
            <a:r>
              <a:rPr lang="pt-PT" sz="2400" i="1" dirty="0" err="1"/>
              <a:t>support</a:t>
            </a:r>
            <a:r>
              <a:rPr lang="pt-PT" sz="2400" i="1" dirty="0"/>
              <a:t> </a:t>
            </a:r>
            <a:r>
              <a:rPr lang="pt-PT" sz="2400" i="1" dirty="0" err="1"/>
              <a:t>unbounded</a:t>
            </a:r>
            <a:r>
              <a:rPr lang="pt-PT" sz="2400" i="1" dirty="0"/>
              <a:t> </a:t>
            </a:r>
            <a:r>
              <a:rPr lang="pt-PT" sz="2400" i="1" dirty="0" err="1"/>
              <a:t>length</a:t>
            </a:r>
            <a:r>
              <a:rPr lang="pt-PT" sz="2400" i="1" dirty="0"/>
              <a:t>, </a:t>
            </a:r>
            <a:r>
              <a:rPr lang="pt-PT" sz="2400" i="1" dirty="0" err="1"/>
              <a:t>caching</a:t>
            </a:r>
            <a:r>
              <a:rPr lang="pt-PT" sz="2400" i="1" dirty="0"/>
              <a:t>, etc.</a:t>
            </a:r>
            <a:r>
              <a:rPr lang="pt-PT" sz="2400" dirty="0"/>
              <a:t>)</a:t>
            </a:r>
            <a:endParaRPr sz="24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7D10236-12BC-67D8-8608-6CAC40DD4C9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(2)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65" name="Google Shape;365;p28"/>
          <p:cNvSpPr/>
          <p:nvPr/>
        </p:nvSpPr>
        <p:spPr>
          <a:xfrm>
            <a:off x="1744027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66" name="Google Shape;366;p28"/>
          <p:cNvSpPr/>
          <p:nvPr/>
        </p:nvSpPr>
        <p:spPr>
          <a:xfrm>
            <a:off x="3529711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67" name="Google Shape;367;p28"/>
          <p:cNvSpPr/>
          <p:nvPr/>
        </p:nvSpPr>
        <p:spPr>
          <a:xfrm>
            <a:off x="5315394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68" name="Google Shape;368;p28"/>
          <p:cNvSpPr/>
          <p:nvPr/>
        </p:nvSpPr>
        <p:spPr>
          <a:xfrm>
            <a:off x="7101078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69" name="Google Shape;369;p28"/>
          <p:cNvSpPr/>
          <p:nvPr/>
        </p:nvSpPr>
        <p:spPr>
          <a:xfrm>
            <a:off x="1744027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0" name="Google Shape;370;p28"/>
          <p:cNvSpPr/>
          <p:nvPr/>
        </p:nvSpPr>
        <p:spPr>
          <a:xfrm>
            <a:off x="3529711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1" name="Google Shape;371;p28"/>
          <p:cNvSpPr/>
          <p:nvPr/>
        </p:nvSpPr>
        <p:spPr>
          <a:xfrm>
            <a:off x="5315394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72" name="Google Shape;372;p28"/>
          <p:cNvSpPr/>
          <p:nvPr/>
        </p:nvSpPr>
        <p:spPr>
          <a:xfrm>
            <a:off x="7101078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73" name="Google Shape;373;p28"/>
          <p:cNvSpPr/>
          <p:nvPr/>
        </p:nvSpPr>
        <p:spPr>
          <a:xfrm>
            <a:off x="1744027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4" name="Google Shape;374;p28"/>
          <p:cNvSpPr/>
          <p:nvPr/>
        </p:nvSpPr>
        <p:spPr>
          <a:xfrm>
            <a:off x="3529711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5" name="Google Shape;375;p28"/>
          <p:cNvSpPr/>
          <p:nvPr/>
        </p:nvSpPr>
        <p:spPr>
          <a:xfrm>
            <a:off x="5315394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76" name="Google Shape;376;p28"/>
          <p:cNvSpPr/>
          <p:nvPr/>
        </p:nvSpPr>
        <p:spPr>
          <a:xfrm>
            <a:off x="7101078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377" name="Google Shape;377;p28"/>
          <p:cNvSpPr/>
          <p:nvPr/>
        </p:nvSpPr>
        <p:spPr>
          <a:xfrm>
            <a:off x="1744027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78" name="Google Shape;378;p28"/>
          <p:cNvSpPr/>
          <p:nvPr/>
        </p:nvSpPr>
        <p:spPr>
          <a:xfrm>
            <a:off x="3529711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379" name="Google Shape;379;p28"/>
          <p:cNvSpPr/>
          <p:nvPr/>
        </p:nvSpPr>
        <p:spPr>
          <a:xfrm>
            <a:off x="5315394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380" name="Google Shape;380;p28"/>
          <p:cNvSpPr/>
          <p:nvPr/>
        </p:nvSpPr>
        <p:spPr>
          <a:xfrm>
            <a:off x="7101078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383" name="Google Shape;383;p28"/>
          <p:cNvCxnSpPr>
            <a:stCxn id="370" idx="1"/>
            <a:endCxn id="369" idx="3"/>
          </p:cNvCxnSpPr>
          <p:nvPr/>
        </p:nvCxnSpPr>
        <p:spPr>
          <a:xfrm rot="10800000">
            <a:off x="2726511" y="333538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28"/>
          <p:cNvCxnSpPr>
            <a:stCxn id="375" idx="1"/>
            <a:endCxn id="374" idx="3"/>
          </p:cNvCxnSpPr>
          <p:nvPr/>
        </p:nvCxnSpPr>
        <p:spPr>
          <a:xfrm rot="10800000">
            <a:off x="4512194" y="399502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28"/>
          <p:cNvCxnSpPr>
            <a:stCxn id="375" idx="0"/>
            <a:endCxn id="373" idx="3"/>
          </p:cNvCxnSpPr>
          <p:nvPr/>
        </p:nvCxnSpPr>
        <p:spPr>
          <a:xfrm rot="5400000">
            <a:off x="4182394" y="237102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28"/>
          <p:cNvCxnSpPr>
            <a:stCxn id="380" idx="1"/>
            <a:endCxn id="377" idx="0"/>
          </p:cNvCxnSpPr>
          <p:nvPr/>
        </p:nvCxnSpPr>
        <p:spPr>
          <a:xfrm rot="10800000">
            <a:off x="2235078" y="448625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" name="Google Shape;387;p28"/>
          <p:cNvCxnSpPr>
            <a:stCxn id="380" idx="1"/>
            <a:endCxn id="378" idx="0"/>
          </p:cNvCxnSpPr>
          <p:nvPr/>
        </p:nvCxnSpPr>
        <p:spPr>
          <a:xfrm rot="10800000">
            <a:off x="4021078" y="448625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28"/>
          <p:cNvCxnSpPr>
            <a:stCxn id="380" idx="1"/>
            <a:endCxn id="379" idx="3"/>
          </p:cNvCxnSpPr>
          <p:nvPr/>
        </p:nvCxnSpPr>
        <p:spPr>
          <a:xfrm rot="10800000">
            <a:off x="6297878" y="465465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Google Shape;389;p28"/>
          <p:cNvSpPr txBox="1"/>
          <p:nvPr/>
        </p:nvSpPr>
        <p:spPr>
          <a:xfrm>
            <a:off x="678900" y="1317567"/>
            <a:ext cx="869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/>
              <a:t>We need to mask the future outputs</a:t>
            </a:r>
            <a:endParaRPr sz="24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1D4908D-FD97-36AB-775F-BFB9BA62EE6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(3)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1755900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397" name="Google Shape;397;p29"/>
          <p:cNvSpPr/>
          <p:nvPr/>
        </p:nvSpPr>
        <p:spPr>
          <a:xfrm>
            <a:off x="3541584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398" name="Google Shape;398;p29"/>
          <p:cNvSpPr/>
          <p:nvPr/>
        </p:nvSpPr>
        <p:spPr>
          <a:xfrm>
            <a:off x="5327267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399" name="Google Shape;399;p29"/>
          <p:cNvSpPr/>
          <p:nvPr/>
        </p:nvSpPr>
        <p:spPr>
          <a:xfrm>
            <a:off x="7112951" y="25090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0" name="Google Shape;400;p29"/>
          <p:cNvSpPr/>
          <p:nvPr/>
        </p:nvSpPr>
        <p:spPr>
          <a:xfrm>
            <a:off x="1755900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1" name="Google Shape;401;p29"/>
          <p:cNvSpPr/>
          <p:nvPr/>
        </p:nvSpPr>
        <p:spPr>
          <a:xfrm>
            <a:off x="3541584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02" name="Google Shape;402;p29"/>
          <p:cNvSpPr/>
          <p:nvPr/>
        </p:nvSpPr>
        <p:spPr>
          <a:xfrm>
            <a:off x="5327267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3" name="Google Shape;403;p29"/>
          <p:cNvSpPr/>
          <p:nvPr/>
        </p:nvSpPr>
        <p:spPr>
          <a:xfrm>
            <a:off x="7112951" y="3167187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4" name="Google Shape;404;p29"/>
          <p:cNvSpPr/>
          <p:nvPr/>
        </p:nvSpPr>
        <p:spPr>
          <a:xfrm>
            <a:off x="1755900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5" name="Google Shape;405;p29"/>
          <p:cNvSpPr/>
          <p:nvPr/>
        </p:nvSpPr>
        <p:spPr>
          <a:xfrm>
            <a:off x="3541584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06" name="Google Shape;406;p29"/>
          <p:cNvSpPr/>
          <p:nvPr/>
        </p:nvSpPr>
        <p:spPr>
          <a:xfrm>
            <a:off x="5327267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07" name="Google Shape;407;p29"/>
          <p:cNvSpPr/>
          <p:nvPr/>
        </p:nvSpPr>
        <p:spPr>
          <a:xfrm>
            <a:off x="7112951" y="3826820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08" name="Google Shape;408;p29"/>
          <p:cNvSpPr/>
          <p:nvPr/>
        </p:nvSpPr>
        <p:spPr>
          <a:xfrm>
            <a:off x="1755900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09" name="Google Shape;409;p29"/>
          <p:cNvSpPr/>
          <p:nvPr/>
        </p:nvSpPr>
        <p:spPr>
          <a:xfrm>
            <a:off x="3541584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10" name="Google Shape;410;p29"/>
          <p:cNvSpPr/>
          <p:nvPr/>
        </p:nvSpPr>
        <p:spPr>
          <a:xfrm>
            <a:off x="5327267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11" name="Google Shape;411;p29"/>
          <p:cNvSpPr/>
          <p:nvPr/>
        </p:nvSpPr>
        <p:spPr>
          <a:xfrm>
            <a:off x="7112951" y="4486453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pic>
        <p:nvPicPr>
          <p:cNvPr id="412" name="Google Shape;412;p29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9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414" name="Google Shape;414;p29"/>
          <p:cNvCxnSpPr>
            <a:stCxn id="401" idx="1"/>
            <a:endCxn id="400" idx="3"/>
          </p:cNvCxnSpPr>
          <p:nvPr/>
        </p:nvCxnSpPr>
        <p:spPr>
          <a:xfrm rot="10800000">
            <a:off x="2738384" y="3335387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29"/>
          <p:cNvCxnSpPr>
            <a:stCxn id="406" idx="1"/>
            <a:endCxn id="405" idx="3"/>
          </p:cNvCxnSpPr>
          <p:nvPr/>
        </p:nvCxnSpPr>
        <p:spPr>
          <a:xfrm rot="10800000">
            <a:off x="4524067" y="3995020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>
            <a:stCxn id="406" idx="0"/>
            <a:endCxn id="404" idx="3"/>
          </p:cNvCxnSpPr>
          <p:nvPr/>
        </p:nvCxnSpPr>
        <p:spPr>
          <a:xfrm rot="5400000">
            <a:off x="4194267" y="2371020"/>
            <a:ext cx="168400" cy="3080000"/>
          </a:xfrm>
          <a:prstGeom prst="curvedConnector4">
            <a:avLst>
              <a:gd name="adj1" fmla="val -115214"/>
              <a:gd name="adj2" fmla="val 7873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9"/>
          <p:cNvCxnSpPr>
            <a:stCxn id="411" idx="1"/>
            <a:endCxn id="408" idx="0"/>
          </p:cNvCxnSpPr>
          <p:nvPr/>
        </p:nvCxnSpPr>
        <p:spPr>
          <a:xfrm rot="10800000">
            <a:off x="2246951" y="4486253"/>
            <a:ext cx="4866000" cy="168400"/>
          </a:xfrm>
          <a:prstGeom prst="curvedConnector4">
            <a:avLst>
              <a:gd name="adj1" fmla="val 7665"/>
              <a:gd name="adj2" fmla="val 23991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9"/>
          <p:cNvCxnSpPr>
            <a:stCxn id="411" idx="1"/>
            <a:endCxn id="409" idx="0"/>
          </p:cNvCxnSpPr>
          <p:nvPr/>
        </p:nvCxnSpPr>
        <p:spPr>
          <a:xfrm rot="10800000">
            <a:off x="4032951" y="4486253"/>
            <a:ext cx="3080000" cy="168400"/>
          </a:xfrm>
          <a:prstGeom prst="curvedConnector4">
            <a:avLst>
              <a:gd name="adj1" fmla="val 6538"/>
              <a:gd name="adj2" fmla="val 18894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9"/>
          <p:cNvCxnSpPr>
            <a:stCxn id="411" idx="1"/>
            <a:endCxn id="410" idx="3"/>
          </p:cNvCxnSpPr>
          <p:nvPr/>
        </p:nvCxnSpPr>
        <p:spPr>
          <a:xfrm rot="10800000">
            <a:off x="6309751" y="4654653"/>
            <a:ext cx="80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29"/>
          <p:cNvSpPr txBox="1"/>
          <p:nvPr/>
        </p:nvSpPr>
        <p:spPr>
          <a:xfrm>
            <a:off x="678900" y="1317567"/>
            <a:ext cx="869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/>
              <a:t>We need to mask the future outputs</a:t>
            </a:r>
            <a:endParaRPr sz="24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0597ADA-3B41-5E93-A74F-ABB24A5B01F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>
            <a:spLocks noGrp="1"/>
          </p:cNvSpPr>
          <p:nvPr>
            <p:ph type="subTitle" idx="1"/>
          </p:nvPr>
        </p:nvSpPr>
        <p:spPr>
          <a:xfrm>
            <a:off x="678900" y="34927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(4)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196988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28" name="Google Shape;428;p30"/>
          <p:cNvSpPr/>
          <p:nvPr/>
        </p:nvSpPr>
        <p:spPr>
          <a:xfrm>
            <a:off x="377716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29" name="Google Shape;429;p30"/>
          <p:cNvSpPr/>
          <p:nvPr/>
        </p:nvSpPr>
        <p:spPr>
          <a:xfrm>
            <a:off x="5584448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0" name="Google Shape;430;p30"/>
          <p:cNvSpPr/>
          <p:nvPr/>
        </p:nvSpPr>
        <p:spPr>
          <a:xfrm>
            <a:off x="7391729" y="1324094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1" name="Google Shape;431;p30"/>
          <p:cNvSpPr/>
          <p:nvPr/>
        </p:nvSpPr>
        <p:spPr>
          <a:xfrm>
            <a:off x="196988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2" name="Google Shape;432;p30"/>
          <p:cNvSpPr/>
          <p:nvPr/>
        </p:nvSpPr>
        <p:spPr>
          <a:xfrm>
            <a:off x="377716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3" name="Google Shape;433;p30"/>
          <p:cNvSpPr/>
          <p:nvPr/>
        </p:nvSpPr>
        <p:spPr>
          <a:xfrm>
            <a:off x="5584448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4" name="Google Shape;434;p30"/>
          <p:cNvSpPr/>
          <p:nvPr/>
        </p:nvSpPr>
        <p:spPr>
          <a:xfrm>
            <a:off x="7391729" y="1812056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5" name="Google Shape;435;p30"/>
          <p:cNvSpPr/>
          <p:nvPr/>
        </p:nvSpPr>
        <p:spPr>
          <a:xfrm>
            <a:off x="196988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6" name="Google Shape;436;p30"/>
          <p:cNvSpPr/>
          <p:nvPr/>
        </p:nvSpPr>
        <p:spPr>
          <a:xfrm>
            <a:off x="377716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7" name="Google Shape;437;p30"/>
          <p:cNvSpPr/>
          <p:nvPr/>
        </p:nvSpPr>
        <p:spPr>
          <a:xfrm>
            <a:off x="5584448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38" name="Google Shape;438;p30"/>
          <p:cNvSpPr/>
          <p:nvPr/>
        </p:nvSpPr>
        <p:spPr>
          <a:xfrm>
            <a:off x="7391729" y="2289661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/>
              <a:t>-∞</a:t>
            </a:r>
            <a:endParaRPr sz="2667"/>
          </a:p>
        </p:txBody>
      </p:sp>
      <p:sp>
        <p:nvSpPr>
          <p:cNvPr id="439" name="Google Shape;439;p30"/>
          <p:cNvSpPr/>
          <p:nvPr/>
        </p:nvSpPr>
        <p:spPr>
          <a:xfrm>
            <a:off x="196988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0" name="Google Shape;440;p30"/>
          <p:cNvSpPr/>
          <p:nvPr/>
        </p:nvSpPr>
        <p:spPr>
          <a:xfrm>
            <a:off x="377716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1" name="Google Shape;441;p30"/>
          <p:cNvSpPr/>
          <p:nvPr/>
        </p:nvSpPr>
        <p:spPr>
          <a:xfrm>
            <a:off x="5584448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sp>
        <p:nvSpPr>
          <p:cNvPr id="442" name="Google Shape;442;p30"/>
          <p:cNvSpPr/>
          <p:nvPr/>
        </p:nvSpPr>
        <p:spPr>
          <a:xfrm>
            <a:off x="7391729" y="2767268"/>
            <a:ext cx="994400" cy="340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667">
                <a:solidFill>
                  <a:schemeClr val="dk1"/>
                </a:solidFill>
              </a:rPr>
              <a:t>1</a:t>
            </a:r>
            <a:endParaRPr sz="1867"/>
          </a:p>
        </p:txBody>
      </p:sp>
      <p:pic>
        <p:nvPicPr>
          <p:cNvPr id="443" name="Google Shape;443;p30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0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46" name="Google Shape;446;p30"/>
          <p:cNvSpPr/>
          <p:nvPr/>
        </p:nvSpPr>
        <p:spPr>
          <a:xfrm>
            <a:off x="1969889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47" name="Google Shape;447;p30"/>
          <p:cNvSpPr/>
          <p:nvPr/>
        </p:nvSpPr>
        <p:spPr>
          <a:xfrm>
            <a:off x="377713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48" name="Google Shape;448;p30"/>
          <p:cNvSpPr/>
          <p:nvPr/>
        </p:nvSpPr>
        <p:spPr>
          <a:xfrm>
            <a:off x="558438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49" name="Google Shape;449;p30"/>
          <p:cNvSpPr/>
          <p:nvPr/>
        </p:nvSpPr>
        <p:spPr>
          <a:xfrm>
            <a:off x="7391638" y="3844995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0" name="Google Shape;450;p30"/>
          <p:cNvSpPr/>
          <p:nvPr/>
        </p:nvSpPr>
        <p:spPr>
          <a:xfrm>
            <a:off x="1969889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1" name="Google Shape;451;p30"/>
          <p:cNvSpPr/>
          <p:nvPr/>
        </p:nvSpPr>
        <p:spPr>
          <a:xfrm>
            <a:off x="377713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52" name="Google Shape;452;p30"/>
          <p:cNvSpPr/>
          <p:nvPr/>
        </p:nvSpPr>
        <p:spPr>
          <a:xfrm>
            <a:off x="558438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53" name="Google Shape;453;p30"/>
          <p:cNvSpPr/>
          <p:nvPr/>
        </p:nvSpPr>
        <p:spPr>
          <a:xfrm>
            <a:off x="7391638" y="4388159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4" name="Google Shape;454;p30"/>
          <p:cNvSpPr/>
          <p:nvPr/>
        </p:nvSpPr>
        <p:spPr>
          <a:xfrm>
            <a:off x="1969889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5" name="Google Shape;455;p30"/>
          <p:cNvSpPr/>
          <p:nvPr/>
        </p:nvSpPr>
        <p:spPr>
          <a:xfrm>
            <a:off x="377713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56" name="Google Shape;456;p30"/>
          <p:cNvSpPr/>
          <p:nvPr/>
        </p:nvSpPr>
        <p:spPr>
          <a:xfrm>
            <a:off x="558438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57" name="Google Shape;457;p30"/>
          <p:cNvSpPr/>
          <p:nvPr/>
        </p:nvSpPr>
        <p:spPr>
          <a:xfrm>
            <a:off x="7391638" y="4932560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58" name="Google Shape;458;p30"/>
          <p:cNvSpPr/>
          <p:nvPr/>
        </p:nvSpPr>
        <p:spPr>
          <a:xfrm>
            <a:off x="1969889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459" name="Google Shape;459;p30"/>
          <p:cNvSpPr/>
          <p:nvPr/>
        </p:nvSpPr>
        <p:spPr>
          <a:xfrm>
            <a:off x="377713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460" name="Google Shape;460;p30"/>
          <p:cNvSpPr/>
          <p:nvPr/>
        </p:nvSpPr>
        <p:spPr>
          <a:xfrm>
            <a:off x="558438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461" name="Google Shape;461;p30"/>
          <p:cNvSpPr/>
          <p:nvPr/>
        </p:nvSpPr>
        <p:spPr>
          <a:xfrm>
            <a:off x="7391638" y="5476961"/>
            <a:ext cx="994400" cy="278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462" name="Google Shape;462;p30"/>
          <p:cNvSpPr/>
          <p:nvPr/>
        </p:nvSpPr>
        <p:spPr>
          <a:xfrm>
            <a:off x="4861756" y="3181893"/>
            <a:ext cx="632400" cy="615600"/>
          </a:xfrm>
          <a:prstGeom prst="mathPlus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561A500-E0F8-3973-C520-08039E8C8E9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1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(5)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469" name="Google Shape;469;p31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1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71" name="Google Shape;471;p31"/>
          <p:cNvSpPr txBox="1"/>
          <p:nvPr/>
        </p:nvSpPr>
        <p:spPr>
          <a:xfrm>
            <a:off x="678900" y="1317567"/>
            <a:ext cx="8691200" cy="270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 dirty="0" err="1"/>
              <a:t>Why</a:t>
            </a:r>
            <a:r>
              <a:rPr lang="pt-PT" sz="2400" dirty="0"/>
              <a:t> -</a:t>
            </a:r>
            <a:r>
              <a:rPr lang="pt-PT" sz="2667" dirty="0">
                <a:solidFill>
                  <a:schemeClr val="dk1"/>
                </a:solidFill>
              </a:rPr>
              <a:t>∞?</a:t>
            </a:r>
            <a:endParaRPr sz="2667" dirty="0">
              <a:solidFill>
                <a:schemeClr val="dk1"/>
              </a:solidFill>
            </a:endParaRPr>
          </a:p>
          <a:p>
            <a:endParaRPr sz="2667" dirty="0">
              <a:solidFill>
                <a:schemeClr val="dk1"/>
              </a:solidFill>
            </a:endParaRPr>
          </a:p>
          <a:p>
            <a:r>
              <a:rPr lang="pt-PT" sz="2667" dirty="0" err="1">
                <a:solidFill>
                  <a:schemeClr val="dk1"/>
                </a:solidFill>
              </a:rPr>
              <a:t>Since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need</a:t>
            </a:r>
            <a:r>
              <a:rPr lang="pt-PT" sz="2667" dirty="0">
                <a:solidFill>
                  <a:schemeClr val="dk1"/>
                </a:solidFill>
              </a:rPr>
              <a:t> to normalize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values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and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do </a:t>
            </a:r>
            <a:r>
              <a:rPr lang="pt-PT" sz="2667" dirty="0" err="1">
                <a:solidFill>
                  <a:schemeClr val="dk1"/>
                </a:solidFill>
              </a:rPr>
              <a:t>not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want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“future” </a:t>
            </a:r>
            <a:r>
              <a:rPr lang="pt-PT" sz="2667" dirty="0" err="1">
                <a:solidFill>
                  <a:schemeClr val="dk1"/>
                </a:solidFill>
              </a:rPr>
              <a:t>tokens</a:t>
            </a:r>
            <a:r>
              <a:rPr lang="pt-PT" sz="2667" dirty="0">
                <a:solidFill>
                  <a:schemeClr val="dk1"/>
                </a:solidFill>
              </a:rPr>
              <a:t> to </a:t>
            </a:r>
            <a:r>
              <a:rPr lang="pt-PT" sz="2667" dirty="0" err="1">
                <a:solidFill>
                  <a:schemeClr val="dk1"/>
                </a:solidFill>
              </a:rPr>
              <a:t>have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influence</a:t>
            </a:r>
            <a:r>
              <a:rPr lang="pt-PT" sz="2667" dirty="0">
                <a:solidFill>
                  <a:schemeClr val="dk1"/>
                </a:solidFill>
              </a:rPr>
              <a:t> in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prediction</a:t>
            </a:r>
            <a:r>
              <a:rPr lang="pt-PT" sz="2667" dirty="0">
                <a:solidFill>
                  <a:schemeClr val="dk1"/>
                </a:solidFill>
              </a:rPr>
              <a:t>,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use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minus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infinite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because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softmax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will</a:t>
            </a:r>
            <a:r>
              <a:rPr lang="pt-PT" sz="2667" dirty="0">
                <a:solidFill>
                  <a:schemeClr val="dk1"/>
                </a:solidFill>
              </a:rPr>
              <a:t> output a </a:t>
            </a:r>
            <a:r>
              <a:rPr lang="pt-PT" sz="2667" dirty="0" err="1">
                <a:solidFill>
                  <a:schemeClr val="dk1"/>
                </a:solidFill>
              </a:rPr>
              <a:t>probability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of</a:t>
            </a:r>
            <a:r>
              <a:rPr lang="pt-PT" sz="2667" dirty="0">
                <a:solidFill>
                  <a:schemeClr val="dk1"/>
                </a:solidFill>
              </a:rPr>
              <a:t> 0 </a:t>
            </a:r>
            <a:r>
              <a:rPr lang="pt-PT" sz="2667" dirty="0" err="1">
                <a:solidFill>
                  <a:schemeClr val="dk1"/>
                </a:solidFill>
              </a:rPr>
              <a:t>on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positions</a:t>
            </a:r>
            <a:r>
              <a:rPr lang="pt-PT" sz="2667" dirty="0">
                <a:solidFill>
                  <a:schemeClr val="dk1"/>
                </a:solidFill>
              </a:rPr>
              <a:t>.</a:t>
            </a:r>
            <a:endParaRPr sz="2667" dirty="0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65CD8BE-FF9A-2A95-417B-5415D8207F8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(6)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678900" y="1317567"/>
            <a:ext cx="8691200" cy="270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pt-PT" sz="2400" dirty="0" err="1"/>
              <a:t>Why</a:t>
            </a:r>
            <a:r>
              <a:rPr lang="pt-PT" sz="2400" dirty="0"/>
              <a:t> -</a:t>
            </a:r>
            <a:r>
              <a:rPr lang="pt-PT" sz="2667" dirty="0">
                <a:solidFill>
                  <a:schemeClr val="dk1"/>
                </a:solidFill>
              </a:rPr>
              <a:t>∞?</a:t>
            </a:r>
            <a:endParaRPr sz="2667" dirty="0">
              <a:solidFill>
                <a:schemeClr val="dk1"/>
              </a:solidFill>
            </a:endParaRPr>
          </a:p>
          <a:p>
            <a:endParaRPr sz="2667" dirty="0">
              <a:solidFill>
                <a:schemeClr val="dk1"/>
              </a:solidFill>
            </a:endParaRPr>
          </a:p>
          <a:p>
            <a:r>
              <a:rPr lang="pt-PT" sz="2667" dirty="0" err="1">
                <a:solidFill>
                  <a:schemeClr val="dk1"/>
                </a:solidFill>
              </a:rPr>
              <a:t>Since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need</a:t>
            </a:r>
            <a:r>
              <a:rPr lang="pt-PT" sz="2667" dirty="0">
                <a:solidFill>
                  <a:schemeClr val="dk1"/>
                </a:solidFill>
              </a:rPr>
              <a:t> to normalize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values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and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do </a:t>
            </a:r>
            <a:r>
              <a:rPr lang="pt-PT" sz="2667" dirty="0" err="1">
                <a:solidFill>
                  <a:schemeClr val="dk1"/>
                </a:solidFill>
              </a:rPr>
              <a:t>not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want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“future” </a:t>
            </a:r>
            <a:r>
              <a:rPr lang="pt-PT" sz="2667" dirty="0" err="1">
                <a:solidFill>
                  <a:schemeClr val="dk1"/>
                </a:solidFill>
              </a:rPr>
              <a:t>tokens</a:t>
            </a:r>
            <a:r>
              <a:rPr lang="pt-PT" sz="2667" dirty="0">
                <a:solidFill>
                  <a:schemeClr val="dk1"/>
                </a:solidFill>
              </a:rPr>
              <a:t> to </a:t>
            </a:r>
            <a:r>
              <a:rPr lang="pt-PT" sz="2667" dirty="0" err="1">
                <a:solidFill>
                  <a:schemeClr val="dk1"/>
                </a:solidFill>
              </a:rPr>
              <a:t>have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influence</a:t>
            </a:r>
            <a:r>
              <a:rPr lang="pt-PT" sz="2667" dirty="0">
                <a:solidFill>
                  <a:schemeClr val="dk1"/>
                </a:solidFill>
              </a:rPr>
              <a:t> in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prediction</a:t>
            </a:r>
            <a:r>
              <a:rPr lang="pt-PT" sz="2667" dirty="0">
                <a:solidFill>
                  <a:schemeClr val="dk1"/>
                </a:solidFill>
              </a:rPr>
              <a:t>, </a:t>
            </a:r>
            <a:r>
              <a:rPr lang="pt-PT" sz="2667" dirty="0" err="1">
                <a:solidFill>
                  <a:schemeClr val="dk1"/>
                </a:solidFill>
              </a:rPr>
              <a:t>we</a:t>
            </a:r>
            <a:r>
              <a:rPr lang="pt-PT" sz="2667" dirty="0">
                <a:solidFill>
                  <a:schemeClr val="dk1"/>
                </a:solidFill>
              </a:rPr>
              <a:t> use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minus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infinite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because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softmax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will</a:t>
            </a:r>
            <a:r>
              <a:rPr lang="pt-PT" sz="2667" dirty="0">
                <a:solidFill>
                  <a:schemeClr val="dk1"/>
                </a:solidFill>
              </a:rPr>
              <a:t> output a </a:t>
            </a:r>
            <a:r>
              <a:rPr lang="pt-PT" sz="2667" dirty="0" err="1">
                <a:solidFill>
                  <a:schemeClr val="dk1"/>
                </a:solidFill>
              </a:rPr>
              <a:t>probability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of</a:t>
            </a:r>
            <a:r>
              <a:rPr lang="pt-PT" sz="2667" dirty="0">
                <a:solidFill>
                  <a:schemeClr val="dk1"/>
                </a:solidFill>
              </a:rPr>
              <a:t> 0 </a:t>
            </a:r>
            <a:r>
              <a:rPr lang="pt-PT" sz="2667" dirty="0" err="1">
                <a:solidFill>
                  <a:schemeClr val="dk1"/>
                </a:solidFill>
              </a:rPr>
              <a:t>on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those</a:t>
            </a:r>
            <a:r>
              <a:rPr lang="pt-PT" sz="2667" dirty="0">
                <a:solidFill>
                  <a:schemeClr val="dk1"/>
                </a:solidFill>
              </a:rPr>
              <a:t> </a:t>
            </a:r>
            <a:r>
              <a:rPr lang="pt-PT" sz="2667" dirty="0" err="1">
                <a:solidFill>
                  <a:schemeClr val="dk1"/>
                </a:solidFill>
              </a:rPr>
              <a:t>positions</a:t>
            </a:r>
            <a:r>
              <a:rPr lang="pt-PT" sz="2667" dirty="0">
                <a:solidFill>
                  <a:schemeClr val="dk1"/>
                </a:solidFill>
              </a:rPr>
              <a:t>.</a:t>
            </a:r>
            <a:endParaRPr sz="2667" dirty="0">
              <a:solidFill>
                <a:schemeClr val="dk1"/>
              </a:solidFill>
            </a:endParaRPr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767" y="147495"/>
            <a:ext cx="2921933" cy="563673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/>
          <p:nvPr/>
        </p:nvSpPr>
        <p:spPr>
          <a:xfrm>
            <a:off x="9154676" y="2159916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BFF2937-D166-1074-4F88-0346402EE31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>
            <a:spLocks noGrp="1"/>
          </p:cNvSpPr>
          <p:nvPr>
            <p:ph type="subTitle" idx="1"/>
          </p:nvPr>
        </p:nvSpPr>
        <p:spPr>
          <a:xfrm>
            <a:off x="356260" y="468025"/>
            <a:ext cx="1168344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Masked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Self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(7)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795867" y="2788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3"/>
          <p:cNvSpPr/>
          <p:nvPr/>
        </p:nvSpPr>
        <p:spPr>
          <a:xfrm>
            <a:off x="9446433" y="3862867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489" name="Google Shape;489;p33"/>
          <p:cNvCxnSpPr>
            <a:stCxn id="490" idx="2"/>
            <a:endCxn id="491" idx="0"/>
          </p:cNvCxnSpPr>
          <p:nvPr/>
        </p:nvCxnSpPr>
        <p:spPr>
          <a:xfrm flipH="1">
            <a:off x="8309154" y="1273207"/>
            <a:ext cx="4000" cy="219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3"/>
          <p:cNvCxnSpPr>
            <a:stCxn id="493" idx="3"/>
            <a:endCxn id="494" idx="1"/>
          </p:cNvCxnSpPr>
          <p:nvPr/>
        </p:nvCxnSpPr>
        <p:spPr>
          <a:xfrm>
            <a:off x="1885044" y="4386574"/>
            <a:ext cx="1344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3"/>
          <p:cNvCxnSpPr>
            <a:endCxn id="496" idx="0"/>
          </p:cNvCxnSpPr>
          <p:nvPr/>
        </p:nvCxnSpPr>
        <p:spPr>
          <a:xfrm>
            <a:off x="5371044" y="1273140"/>
            <a:ext cx="0" cy="116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33"/>
          <p:cNvSpPr/>
          <p:nvPr/>
        </p:nvSpPr>
        <p:spPr>
          <a:xfrm>
            <a:off x="1267044" y="3263174"/>
            <a:ext cx="6180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/>
          </a:p>
        </p:txBody>
      </p:sp>
      <p:sp>
        <p:nvSpPr>
          <p:cNvPr id="497" name="Google Shape;497;p33"/>
          <p:cNvSpPr/>
          <p:nvPr/>
        </p:nvSpPr>
        <p:spPr>
          <a:xfrm>
            <a:off x="2185411" y="4030974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Q</a:t>
            </a:r>
            <a:endParaRPr sz="1867" baseline="-25000"/>
          </a:p>
        </p:txBody>
      </p:sp>
      <p:sp>
        <p:nvSpPr>
          <p:cNvPr id="498" name="Google Shape;498;p33"/>
          <p:cNvSpPr/>
          <p:nvPr/>
        </p:nvSpPr>
        <p:spPr>
          <a:xfrm>
            <a:off x="4143644" y="764807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499" name="Google Shape;499;p33"/>
          <p:cNvSpPr/>
          <p:nvPr/>
        </p:nvSpPr>
        <p:spPr>
          <a:xfrm>
            <a:off x="5028050" y="1405758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K</a:t>
            </a:r>
            <a:endParaRPr sz="1867" baseline="30000"/>
          </a:p>
        </p:txBody>
      </p:sp>
      <p:sp>
        <p:nvSpPr>
          <p:cNvPr id="500" name="Google Shape;500;p33"/>
          <p:cNvSpPr/>
          <p:nvPr/>
        </p:nvSpPr>
        <p:spPr>
          <a:xfrm>
            <a:off x="7970150" y="1405774"/>
            <a:ext cx="686000" cy="711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W</a:t>
            </a:r>
            <a:r>
              <a:rPr lang="pt-PT" sz="1867" baseline="-25000"/>
              <a:t>V</a:t>
            </a:r>
            <a:endParaRPr sz="1867" baseline="-25000"/>
          </a:p>
        </p:txBody>
      </p:sp>
      <p:sp>
        <p:nvSpPr>
          <p:cNvPr id="494" name="Google Shape;494;p33"/>
          <p:cNvSpPr/>
          <p:nvPr/>
        </p:nvSpPr>
        <p:spPr>
          <a:xfrm>
            <a:off x="3229547" y="3468774"/>
            <a:ext cx="395600" cy="1835600"/>
          </a:xfrm>
          <a:prstGeom prst="rect">
            <a:avLst/>
          </a:prstGeom>
          <a:solidFill>
            <a:srgbClr val="A7C8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Q</a:t>
            </a:r>
            <a:endParaRPr sz="1867"/>
          </a:p>
        </p:txBody>
      </p:sp>
      <p:sp>
        <p:nvSpPr>
          <p:cNvPr id="496" name="Google Shape;496;p33"/>
          <p:cNvSpPr/>
          <p:nvPr/>
        </p:nvSpPr>
        <p:spPr>
          <a:xfrm>
            <a:off x="4431444" y="2441940"/>
            <a:ext cx="1879200" cy="430800"/>
          </a:xfrm>
          <a:prstGeom prst="rect">
            <a:avLst/>
          </a:prstGeom>
          <a:solidFill>
            <a:srgbClr val="FFD5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K</a:t>
            </a:r>
            <a:endParaRPr sz="1867"/>
          </a:p>
        </p:txBody>
      </p:sp>
      <p:sp>
        <p:nvSpPr>
          <p:cNvPr id="501" name="Google Shape;501;p33"/>
          <p:cNvSpPr/>
          <p:nvPr/>
        </p:nvSpPr>
        <p:spPr>
          <a:xfrm>
            <a:off x="7330580" y="4202907"/>
            <a:ext cx="35200" cy="38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91" name="Google Shape;491;p33"/>
          <p:cNvSpPr/>
          <p:nvPr/>
        </p:nvSpPr>
        <p:spPr>
          <a:xfrm>
            <a:off x="8111397" y="3468774"/>
            <a:ext cx="395600" cy="18356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</a:t>
            </a:r>
            <a:endParaRPr sz="1867"/>
          </a:p>
        </p:txBody>
      </p:sp>
      <p:sp>
        <p:nvSpPr>
          <p:cNvPr id="502" name="Google Shape;502;p33"/>
          <p:cNvSpPr/>
          <p:nvPr/>
        </p:nvSpPr>
        <p:spPr>
          <a:xfrm>
            <a:off x="4192644" y="3263174"/>
            <a:ext cx="2356800" cy="224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endParaRPr sz="1867"/>
          </a:p>
          <a:p>
            <a:pPr algn="ctr"/>
            <a:r>
              <a:rPr lang="pt-PT" sz="1867"/>
              <a:t>Masked Attention Weights</a:t>
            </a:r>
            <a:endParaRPr sz="1867"/>
          </a:p>
        </p:txBody>
      </p:sp>
      <p:pic>
        <p:nvPicPr>
          <p:cNvPr id="503" name="Google Shape;503;p33"/>
          <p:cNvPicPr preferRelativeResize="0"/>
          <p:nvPr/>
        </p:nvPicPr>
        <p:blipFill rotWithShape="1">
          <a:blip r:embed="rId4">
            <a:alphaModFix/>
          </a:blip>
          <a:srcRect l="52349"/>
          <a:stretch/>
        </p:blipFill>
        <p:spPr>
          <a:xfrm>
            <a:off x="4300244" y="3631974"/>
            <a:ext cx="2141603" cy="75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3"/>
          <p:cNvSpPr/>
          <p:nvPr/>
        </p:nvSpPr>
        <p:spPr>
          <a:xfrm>
            <a:off x="7085754" y="764807"/>
            <a:ext cx="2454800" cy="50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X</a:t>
            </a:r>
            <a:endParaRPr sz="1867" baseline="3000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8BBE210-68EF-AD42-849C-9F6406F6E11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Decoder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510" name="Google Shape;510;p34"/>
          <p:cNvSpPr txBox="1"/>
          <p:nvPr/>
        </p:nvSpPr>
        <p:spPr>
          <a:xfrm>
            <a:off x="462633" y="1433508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Tokenization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>
                <a:solidFill>
                  <a:srgbClr val="6AA84F"/>
                </a:solidFill>
              </a:rPr>
              <a:t>Input </a:t>
            </a:r>
            <a:r>
              <a:rPr lang="pt-PT" sz="2133" dirty="0" err="1">
                <a:solidFill>
                  <a:srgbClr val="6AA84F"/>
                </a:solidFill>
              </a:rPr>
              <a:t>Embeddings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Position</a:t>
            </a:r>
            <a:r>
              <a:rPr lang="pt-PT" sz="2133" dirty="0">
                <a:solidFill>
                  <a:srgbClr val="6AA84F"/>
                </a:solidFill>
              </a:rPr>
              <a:t> </a:t>
            </a:r>
            <a:r>
              <a:rPr lang="pt-PT" sz="2133" dirty="0" err="1">
                <a:solidFill>
                  <a:srgbClr val="6AA84F"/>
                </a:solidFill>
              </a:rPr>
              <a:t>Embeddings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Query</a:t>
            </a:r>
            <a:r>
              <a:rPr lang="pt-PT" sz="2133" dirty="0">
                <a:solidFill>
                  <a:srgbClr val="6AA84F"/>
                </a:solidFill>
              </a:rPr>
              <a:t>, </a:t>
            </a:r>
            <a:r>
              <a:rPr lang="pt-PT" sz="2133" dirty="0" err="1">
                <a:solidFill>
                  <a:srgbClr val="6AA84F"/>
                </a:solidFill>
              </a:rPr>
              <a:t>Key</a:t>
            </a:r>
            <a:r>
              <a:rPr lang="pt-PT" sz="2133" dirty="0">
                <a:solidFill>
                  <a:srgbClr val="6AA84F"/>
                </a:solidFill>
              </a:rPr>
              <a:t> &amp; </a:t>
            </a:r>
            <a:r>
              <a:rPr lang="pt-PT" sz="2133" dirty="0" err="1">
                <a:solidFill>
                  <a:srgbClr val="6AA84F"/>
                </a:solidFill>
              </a:rPr>
              <a:t>Value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>
              <a:solidFill>
                <a:srgbClr val="6AA84F"/>
              </a:solidFill>
            </a:endParaRPr>
          </a:p>
          <a:p>
            <a:pPr marL="609585" indent="-440256">
              <a:buClr>
                <a:srgbClr val="6AA84F"/>
              </a:buClr>
              <a:buSzPts val="1600"/>
              <a:buChar char="●"/>
            </a:pPr>
            <a:r>
              <a:rPr lang="pt-PT" sz="2133" dirty="0" err="1">
                <a:solidFill>
                  <a:srgbClr val="6AA84F"/>
                </a:solidFill>
              </a:rPr>
              <a:t>Masked</a:t>
            </a:r>
            <a:r>
              <a:rPr lang="pt-PT" sz="2133" dirty="0">
                <a:solidFill>
                  <a:srgbClr val="6AA84F"/>
                </a:solidFill>
              </a:rPr>
              <a:t> </a:t>
            </a:r>
            <a:r>
              <a:rPr lang="pt-PT" sz="2133" dirty="0" err="1">
                <a:solidFill>
                  <a:srgbClr val="6AA84F"/>
                </a:solidFill>
              </a:rPr>
              <a:t>Attention</a:t>
            </a:r>
            <a:endParaRPr sz="2133" dirty="0">
              <a:solidFill>
                <a:srgbClr val="6AA84F"/>
              </a:solidFill>
            </a:endParaRPr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Cross </a:t>
            </a: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pic>
        <p:nvPicPr>
          <p:cNvPr id="511" name="Google Shape;511;p34"/>
          <p:cNvPicPr preferRelativeResize="0"/>
          <p:nvPr/>
        </p:nvPicPr>
        <p:blipFill rotWithShape="1">
          <a:blip r:embed="rId3">
            <a:alphaModFix/>
          </a:blip>
          <a:srcRect l="49584" t="1912" r="1864"/>
          <a:stretch/>
        </p:blipFill>
        <p:spPr>
          <a:xfrm>
            <a:off x="9719767" y="126934"/>
            <a:ext cx="2319935" cy="660416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4"/>
          <p:cNvSpPr txBox="1"/>
          <p:nvPr/>
        </p:nvSpPr>
        <p:spPr>
          <a:xfrm>
            <a:off x="4499100" y="1433508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Linear </a:t>
            </a:r>
            <a:r>
              <a:rPr lang="pt-PT" sz="2133" dirty="0" err="1"/>
              <a:t>Projection</a:t>
            </a:r>
            <a:r>
              <a:rPr lang="pt-PT" sz="2133" dirty="0"/>
              <a:t> </a:t>
            </a:r>
            <a:r>
              <a:rPr lang="pt-PT" sz="2133" dirty="0" err="1"/>
              <a:t>Layer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Softmax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74E9333-FC31-1196-0A6F-31DCC3ABB0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5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2726031" y="216915"/>
            <a:ext cx="2609402" cy="553041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5"/>
          <p:cNvSpPr/>
          <p:nvPr/>
        </p:nvSpPr>
        <p:spPr>
          <a:xfrm>
            <a:off x="2568386" y="2128040"/>
            <a:ext cx="2114000" cy="924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pic>
        <p:nvPicPr>
          <p:cNvPr id="520" name="Google Shape;5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361" y="1661239"/>
            <a:ext cx="4529633" cy="29742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FA4774D-85FE-4A8B-4414-E3A60406C80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39285"/>
            </a:pPr>
            <a:r>
              <a:rPr lang="pt-PT" sz="3600" b="1" dirty="0" err="1"/>
              <a:t>Combining</a:t>
            </a:r>
            <a:r>
              <a:rPr lang="pt-PT" sz="3600" b="1" dirty="0"/>
              <a:t> </a:t>
            </a:r>
            <a:r>
              <a:rPr lang="pt-PT" sz="3600" b="1" dirty="0" err="1"/>
              <a:t>Encoder</a:t>
            </a:r>
            <a:r>
              <a:rPr lang="pt-PT" sz="3600" b="1" dirty="0"/>
              <a:t> </a:t>
            </a:r>
            <a:r>
              <a:rPr lang="pt-PT" sz="3600" b="1" dirty="0" err="1"/>
              <a:t>and</a:t>
            </a:r>
            <a:r>
              <a:rPr lang="pt-PT" sz="3600" b="1" dirty="0"/>
              <a:t> </a:t>
            </a:r>
            <a:r>
              <a:rPr lang="pt-PT" sz="3600" b="1" dirty="0" err="1"/>
              <a:t>Decoder</a:t>
            </a:r>
            <a:r>
              <a:rPr lang="pt-PT" sz="3600" b="1" dirty="0"/>
              <a:t>: </a:t>
            </a:r>
            <a:r>
              <a:rPr lang="pt-PT" sz="3600" dirty="0" err="1"/>
              <a:t>Multiple</a:t>
            </a:r>
            <a:r>
              <a:rPr lang="pt-PT" sz="3600" dirty="0"/>
              <a:t> </a:t>
            </a:r>
            <a:r>
              <a:rPr lang="pt-PT" sz="3600" dirty="0" err="1"/>
              <a:t>Attentions</a:t>
            </a:r>
            <a:endParaRPr sz="3600" dirty="0"/>
          </a:p>
          <a:p>
            <a:endParaRPr dirty="0"/>
          </a:p>
        </p:txBody>
      </p:sp>
      <p:sp>
        <p:nvSpPr>
          <p:cNvPr id="533" name="Google Shape;533;p37"/>
          <p:cNvSpPr txBox="1">
            <a:spLocks noGrp="1"/>
          </p:cNvSpPr>
          <p:nvPr>
            <p:ph type="body" idx="1"/>
          </p:nvPr>
        </p:nvSpPr>
        <p:spPr>
          <a:xfrm>
            <a:off x="415600" y="2220686"/>
            <a:ext cx="5333200" cy="2220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pt-PT" sz="2400" dirty="0" err="1"/>
              <a:t>Encoder</a:t>
            </a:r>
            <a:r>
              <a:rPr lang="pt-PT" sz="2400" dirty="0"/>
              <a:t> </a:t>
            </a:r>
            <a:r>
              <a:rPr lang="pt-PT" sz="2400" b="1" dirty="0">
                <a:solidFill>
                  <a:srgbClr val="E69138"/>
                </a:solidFill>
              </a:rPr>
              <a:t>Self</a:t>
            </a:r>
            <a:r>
              <a:rPr lang="pt-PT" sz="2400" dirty="0"/>
              <a:t> </a:t>
            </a:r>
            <a:r>
              <a:rPr lang="pt-PT" sz="2400" dirty="0" err="1"/>
              <a:t>Attention</a:t>
            </a:r>
            <a:endParaRPr sz="2400" dirty="0"/>
          </a:p>
          <a:p>
            <a:pPr indent="-457189">
              <a:spcBef>
                <a:spcPts val="1600"/>
              </a:spcBef>
              <a:buSzPts val="1800"/>
              <a:buAutoNum type="arabicPeriod"/>
            </a:pPr>
            <a:r>
              <a:rPr lang="pt-PT" sz="2400" dirty="0" err="1"/>
              <a:t>Queries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buSzPts val="1800"/>
              <a:buAutoNum type="arabicPeriod"/>
            </a:pPr>
            <a:r>
              <a:rPr lang="pt-PT" sz="2400" dirty="0" err="1"/>
              <a:t>Keys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buSzPts val="1800"/>
              <a:buAutoNum type="arabicPeriod"/>
            </a:pPr>
            <a:r>
              <a:rPr lang="pt-PT" sz="2400" dirty="0" err="1"/>
              <a:t>Values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Encoder</a:t>
            </a:r>
            <a:r>
              <a:rPr lang="pt-PT" sz="2400" dirty="0"/>
              <a:t> Inputs</a:t>
            </a:r>
            <a:endParaRPr sz="2400" dirty="0"/>
          </a:p>
        </p:txBody>
      </p:sp>
      <p:sp>
        <p:nvSpPr>
          <p:cNvPr id="534" name="Google Shape;534;p37"/>
          <p:cNvSpPr txBox="1">
            <a:spLocks noGrp="1"/>
          </p:cNvSpPr>
          <p:nvPr>
            <p:ph type="body" idx="2"/>
          </p:nvPr>
        </p:nvSpPr>
        <p:spPr>
          <a:xfrm>
            <a:off x="6443200" y="2220685"/>
            <a:ext cx="5333200" cy="22206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pt-PT" sz="2400" dirty="0" err="1"/>
              <a:t>Decoder</a:t>
            </a:r>
            <a:r>
              <a:rPr lang="pt-PT" sz="2400" dirty="0"/>
              <a:t> </a:t>
            </a:r>
            <a:r>
              <a:rPr lang="pt-PT" sz="2400" b="1" dirty="0" err="1">
                <a:solidFill>
                  <a:srgbClr val="E69138"/>
                </a:solidFill>
              </a:rPr>
              <a:t>Masked</a:t>
            </a:r>
            <a:r>
              <a:rPr lang="pt-PT" sz="2400" b="1" dirty="0">
                <a:solidFill>
                  <a:srgbClr val="E69138"/>
                </a:solidFill>
              </a:rPr>
              <a:t> Self </a:t>
            </a:r>
            <a:r>
              <a:rPr lang="pt-PT" sz="2400" dirty="0" err="1"/>
              <a:t>Attention</a:t>
            </a:r>
            <a:endParaRPr sz="2400" dirty="0"/>
          </a:p>
          <a:p>
            <a:pPr indent="-457189">
              <a:lnSpc>
                <a:spcPct val="100000"/>
              </a:lnSpc>
              <a:spcBef>
                <a:spcPts val="1600"/>
              </a:spcBef>
              <a:buSzPts val="1800"/>
              <a:buAutoNum type="arabicPeriod"/>
            </a:pPr>
            <a:r>
              <a:rPr lang="pt-PT" sz="2400" dirty="0" err="1"/>
              <a:t>Queries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lnSpc>
                <a:spcPct val="100000"/>
              </a:lnSpc>
              <a:buSzPts val="1800"/>
              <a:buAutoNum type="arabicPeriod"/>
            </a:pPr>
            <a:r>
              <a:rPr lang="pt-PT" sz="2400" dirty="0" err="1"/>
              <a:t>Keys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indent="-457189">
              <a:lnSpc>
                <a:spcPct val="100000"/>
              </a:lnSpc>
              <a:buSzPts val="1800"/>
              <a:buAutoNum type="arabicPeriod"/>
            </a:pPr>
            <a:r>
              <a:rPr lang="pt-PT" sz="2400" dirty="0" err="1"/>
              <a:t>Values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Inputs</a:t>
            </a:r>
            <a:endParaRPr sz="2400" dirty="0"/>
          </a:p>
          <a:p>
            <a:pPr marL="0" indent="0">
              <a:spcAft>
                <a:spcPts val="1600"/>
              </a:spcAft>
              <a:buNone/>
            </a:pPr>
            <a:endParaRPr sz="2400" dirty="0"/>
          </a:p>
        </p:txBody>
      </p:sp>
      <p:sp>
        <p:nvSpPr>
          <p:cNvPr id="2" name="Google Shape;533;p37">
            <a:extLst>
              <a:ext uri="{FF2B5EF4-FFF2-40B4-BE49-F238E27FC236}">
                <a16:creationId xmlns:a16="http://schemas.microsoft.com/office/drawing/2014/main" id="{C4EBC605-8D50-9085-1BFE-C8B0FCDDA15D}"/>
              </a:ext>
            </a:extLst>
          </p:cNvPr>
          <p:cNvSpPr txBox="1">
            <a:spLocks/>
          </p:cNvSpPr>
          <p:nvPr/>
        </p:nvSpPr>
        <p:spPr>
          <a:xfrm>
            <a:off x="1840675" y="4542711"/>
            <a:ext cx="8324603" cy="87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pt-PT" sz="2400" dirty="0"/>
              <a:t>Use </a:t>
            </a:r>
            <a:r>
              <a:rPr lang="pt-PT" sz="2400" b="1" dirty="0">
                <a:solidFill>
                  <a:srgbClr val="E69138"/>
                </a:solidFill>
              </a:rPr>
              <a:t>Cross-</a:t>
            </a:r>
            <a:r>
              <a:rPr lang="pt-PT" sz="2400" b="1" dirty="0" err="1">
                <a:solidFill>
                  <a:srgbClr val="E69138"/>
                </a:solidFill>
              </a:rPr>
              <a:t>Attention</a:t>
            </a:r>
            <a:r>
              <a:rPr lang="pt-PT" sz="2400" dirty="0"/>
              <a:t> to combine </a:t>
            </a:r>
            <a:r>
              <a:rPr lang="pt-PT" sz="2400" dirty="0" err="1"/>
              <a:t>both</a:t>
            </a:r>
            <a:r>
              <a:rPr lang="pt-PT" sz="2400" dirty="0"/>
              <a:t> </a:t>
            </a:r>
            <a:r>
              <a:rPr lang="pt-PT" sz="2400" dirty="0" err="1"/>
              <a:t>types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information</a:t>
            </a:r>
            <a:r>
              <a:rPr lang="pt-PT" sz="2400" dirty="0"/>
              <a:t>!</a:t>
            </a:r>
          </a:p>
        </p:txBody>
      </p: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67099C83-3582-CA14-37F0-867EE05B77A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Modeling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Concept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78900" y="1293994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Definition</a:t>
            </a:r>
            <a:r>
              <a:rPr lang="pt-PT" sz="2267" b="1" dirty="0"/>
              <a:t>: </a:t>
            </a:r>
            <a:r>
              <a:rPr lang="pt-PT" sz="2267" dirty="0"/>
              <a:t>A </a:t>
            </a:r>
            <a:r>
              <a:rPr lang="pt-PT" sz="2267" dirty="0" err="1"/>
              <a:t>probabilistic</a:t>
            </a:r>
            <a:r>
              <a:rPr lang="pt-PT" sz="2267" dirty="0"/>
              <a:t> </a:t>
            </a:r>
            <a:r>
              <a:rPr lang="pt-PT" sz="2267" dirty="0" err="1"/>
              <a:t>approach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predicting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next</a:t>
            </a:r>
            <a:r>
              <a:rPr lang="pt-PT" sz="2267" dirty="0"/>
              <a:t> </a:t>
            </a:r>
            <a:r>
              <a:rPr lang="pt-PT" sz="2267" dirty="0" err="1"/>
              <a:t>word</a:t>
            </a:r>
            <a:r>
              <a:rPr lang="pt-PT" sz="2267" dirty="0"/>
              <a:t>, in a </a:t>
            </a:r>
            <a:r>
              <a:rPr lang="pt-PT" sz="2267" dirty="0" err="1"/>
              <a:t>sequence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sentence</a:t>
            </a:r>
            <a:r>
              <a:rPr lang="pt-PT" sz="2267" dirty="0"/>
              <a:t>,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context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99" name="Google Shape;99;p16"/>
          <p:cNvSpPr txBox="1"/>
          <p:nvPr/>
        </p:nvSpPr>
        <p:spPr>
          <a:xfrm>
            <a:off x="1050500" y="7016300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SzPts val="1700"/>
              <a:buChar char="-"/>
            </a:pPr>
            <a:r>
              <a:rPr lang="pt-PT" sz="2267"/>
              <a:t>“Pre-train once, fine-tune many times” paradigm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-"/>
            </a:pPr>
            <a:r>
              <a:rPr lang="pt-PT" sz="2267"/>
              <a:t>These models can handle multiple NLP tasks such as translation, summarization, and question answering.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-"/>
            </a:pPr>
            <a:endParaRPr sz="22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C64145B-249C-4AD1-F931-73FF0C2F3E5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F19C5-78CA-DC26-A67D-1780898F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7" y="2508612"/>
            <a:ext cx="7651542" cy="3055394"/>
          </a:xfrm>
          <a:prstGeom prst="rect">
            <a:avLst/>
          </a:prstGeom>
        </p:spPr>
      </p:pic>
      <p:pic>
        <p:nvPicPr>
          <p:cNvPr id="1026" name="Picture 2" descr="Claude Shannon's photograph">
            <a:extLst>
              <a:ext uri="{FF2B5EF4-FFF2-40B4-BE49-F238E27FC236}">
                <a16:creationId xmlns:a16="http://schemas.microsoft.com/office/drawing/2014/main" id="{80767D65-81A2-55AA-D324-3461A2EB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501" y="2490511"/>
            <a:ext cx="2168345" cy="305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Cross-</a:t>
            </a:r>
            <a:r>
              <a:rPr lang="pt-PT" dirty="0" err="1"/>
              <a:t>Attention</a:t>
            </a:r>
            <a:r>
              <a:rPr lang="pt-PT" dirty="0"/>
              <a:t> (1)</a:t>
            </a:r>
            <a:endParaRPr dirty="0"/>
          </a:p>
          <a:p>
            <a:endParaRPr dirty="0"/>
          </a:p>
        </p:txBody>
      </p:sp>
      <p:sp>
        <p:nvSpPr>
          <p:cNvPr id="550" name="Google Shape;550;p39"/>
          <p:cNvSpPr txBox="1">
            <a:spLocks noGrp="1"/>
          </p:cNvSpPr>
          <p:nvPr>
            <p:ph type="body" idx="1"/>
          </p:nvPr>
        </p:nvSpPr>
        <p:spPr>
          <a:xfrm>
            <a:off x="415600" y="1723099"/>
            <a:ext cx="8680900" cy="38820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dirty="0"/>
              <a:t>Cross-</a:t>
            </a:r>
            <a:r>
              <a:rPr lang="pt-PT" sz="2667" dirty="0" err="1"/>
              <a:t>attention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mechanism</a:t>
            </a:r>
            <a:r>
              <a:rPr lang="pt-PT" sz="2667" dirty="0"/>
              <a:t> </a:t>
            </a:r>
            <a:r>
              <a:rPr lang="pt-PT" sz="2667" dirty="0" err="1"/>
              <a:t>where</a:t>
            </a:r>
            <a:r>
              <a:rPr lang="pt-PT" sz="2667" dirty="0"/>
              <a:t> </a:t>
            </a:r>
            <a:r>
              <a:rPr lang="pt-PT" sz="2667" dirty="0" err="1"/>
              <a:t>one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 (e.g.,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) </a:t>
            </a:r>
            <a:r>
              <a:rPr lang="pt-PT" sz="2667" dirty="0" err="1"/>
              <a:t>attends</a:t>
            </a:r>
            <a:r>
              <a:rPr lang="pt-PT" sz="2667" dirty="0"/>
              <a:t> to </a:t>
            </a:r>
            <a:r>
              <a:rPr lang="pt-PT" sz="2667" dirty="0" err="1"/>
              <a:t>another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 (e.g.,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 output).</a:t>
            </a:r>
          </a:p>
          <a:p>
            <a:pPr lvl="1" indent="-457189">
              <a:spcBef>
                <a:spcPts val="1600"/>
              </a:spcBef>
              <a:buSzPts val="1800"/>
              <a:buAutoNum type="arabicPeriod"/>
            </a:pPr>
            <a:r>
              <a:rPr lang="pt-PT" sz="2133" dirty="0" err="1"/>
              <a:t>Queries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Decoder</a:t>
            </a:r>
            <a:r>
              <a:rPr lang="pt-PT" sz="2133" dirty="0"/>
              <a:t> Inputs</a:t>
            </a:r>
          </a:p>
          <a:p>
            <a:pPr lvl="1" indent="-457189">
              <a:buSzPts val="1800"/>
              <a:buAutoNum type="arabicPeriod"/>
            </a:pPr>
            <a:r>
              <a:rPr lang="pt-PT" sz="2133" dirty="0" err="1"/>
              <a:t>Keys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Encoder</a:t>
            </a:r>
            <a:r>
              <a:rPr lang="pt-PT" sz="2133" dirty="0"/>
              <a:t> Outputs</a:t>
            </a:r>
          </a:p>
          <a:p>
            <a:pPr lvl="1" indent="-457189">
              <a:buSzPts val="1800"/>
              <a:buAutoNum type="arabicPeriod"/>
            </a:pPr>
            <a:r>
              <a:rPr lang="pt-PT" sz="2133" dirty="0" err="1"/>
              <a:t>Values</a:t>
            </a:r>
            <a:r>
              <a:rPr lang="pt-PT" sz="2133" dirty="0"/>
              <a:t> </a:t>
            </a:r>
            <a:r>
              <a:rPr lang="pt-PT" sz="2133" dirty="0" err="1"/>
              <a:t>from</a:t>
            </a:r>
            <a:r>
              <a:rPr lang="pt-PT" sz="2133" dirty="0"/>
              <a:t> </a:t>
            </a:r>
            <a:r>
              <a:rPr lang="pt-PT" sz="2133" dirty="0" err="1"/>
              <a:t>Encoder</a:t>
            </a:r>
            <a:r>
              <a:rPr lang="pt-PT" sz="2133" dirty="0"/>
              <a:t> Outputs</a:t>
            </a:r>
            <a:endParaRPr sz="2667" dirty="0"/>
          </a:p>
          <a:p>
            <a:pPr indent="-474121">
              <a:spcBef>
                <a:spcPts val="1600"/>
              </a:spcBef>
              <a:buSzPts val="2000"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allows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 to </a:t>
            </a:r>
            <a:r>
              <a:rPr lang="pt-PT" sz="2667" dirty="0" err="1"/>
              <a:t>incorporate</a:t>
            </a:r>
            <a:r>
              <a:rPr lang="pt-PT" sz="2667" dirty="0"/>
              <a:t> </a:t>
            </a:r>
            <a:r>
              <a:rPr lang="pt-PT" sz="2667" dirty="0" err="1"/>
              <a:t>relevant</a:t>
            </a:r>
            <a:r>
              <a:rPr lang="pt-PT" sz="2667" dirty="0"/>
              <a:t> </a:t>
            </a:r>
            <a:r>
              <a:rPr lang="pt-PT" sz="2667" dirty="0" err="1"/>
              <a:t>information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 output </a:t>
            </a:r>
            <a:r>
              <a:rPr lang="pt-PT" sz="2667" dirty="0" err="1"/>
              <a:t>when</a:t>
            </a:r>
            <a:r>
              <a:rPr lang="pt-PT" sz="2667" dirty="0"/>
              <a:t> </a:t>
            </a:r>
            <a:r>
              <a:rPr lang="pt-PT" sz="2667" dirty="0" err="1"/>
              <a:t>generating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552" name="Google Shape;552;p39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9"/>
          <p:cNvSpPr/>
          <p:nvPr/>
        </p:nvSpPr>
        <p:spPr>
          <a:xfrm>
            <a:off x="9983567" y="2487300"/>
            <a:ext cx="1237600" cy="1061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9BA451C-7E73-0D54-77F4-83FB8095F09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Cross-</a:t>
            </a:r>
            <a:r>
              <a:rPr lang="pt-PT" dirty="0" err="1"/>
              <a:t>Attention</a:t>
            </a:r>
            <a:r>
              <a:rPr lang="pt-PT" dirty="0"/>
              <a:t> (2)</a:t>
            </a:r>
            <a:endParaRPr dirty="0"/>
          </a:p>
          <a:p>
            <a:endParaRPr dirty="0"/>
          </a:p>
        </p:txBody>
      </p:sp>
      <p:sp>
        <p:nvSpPr>
          <p:cNvPr id="559" name="Google Shape;559;p40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 indent="-448722">
              <a:buSzPct val="100000"/>
            </a:pPr>
            <a:r>
              <a:rPr lang="pt-PT" sz="2667" dirty="0"/>
              <a:t>Inputs: </a:t>
            </a:r>
            <a:endParaRPr sz="2667" dirty="0"/>
          </a:p>
          <a:p>
            <a:pPr lvl="1" indent="-448722">
              <a:spcBef>
                <a:spcPts val="1333"/>
              </a:spcBef>
              <a:buSzPct val="100000"/>
            </a:pPr>
            <a:r>
              <a:rPr lang="pt-PT" sz="2667" dirty="0" err="1"/>
              <a:t>Query</a:t>
            </a:r>
            <a:r>
              <a:rPr lang="pt-PT" sz="2667" dirty="0"/>
              <a:t> (Q): Comes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current</a:t>
            </a:r>
            <a:r>
              <a:rPr lang="pt-PT" sz="2667" dirty="0"/>
              <a:t> </a:t>
            </a:r>
            <a:r>
              <a:rPr lang="pt-PT" sz="2667" dirty="0" err="1"/>
              <a:t>layer</a:t>
            </a:r>
            <a:r>
              <a:rPr lang="pt-PT" sz="2667" dirty="0"/>
              <a:t>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</a:t>
            </a:r>
            <a:r>
              <a:rPr lang="pt-PT" sz="2667" dirty="0"/>
              <a:t>.</a:t>
            </a:r>
            <a:endParaRPr sz="2667" dirty="0"/>
          </a:p>
          <a:p>
            <a:pPr lvl="1" indent="-448722">
              <a:spcBef>
                <a:spcPts val="1333"/>
              </a:spcBef>
              <a:buSzPct val="100000"/>
            </a:pPr>
            <a:r>
              <a:rPr lang="pt-PT" sz="2667" dirty="0" err="1"/>
              <a:t>Keys</a:t>
            </a:r>
            <a:r>
              <a:rPr lang="pt-PT" sz="2667" dirty="0"/>
              <a:t> (K)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Values</a:t>
            </a:r>
            <a:r>
              <a:rPr lang="pt-PT" sz="2667" dirty="0"/>
              <a:t> (V): Come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final outputs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r>
              <a:rPr lang="pt-PT" sz="2667" dirty="0"/>
              <a:t>.</a:t>
            </a:r>
            <a:endParaRPr sz="2667" dirty="0"/>
          </a:p>
          <a:p>
            <a:pPr indent="-448722">
              <a:spcBef>
                <a:spcPts val="1333"/>
              </a:spcBef>
              <a:buSzPct val="100000"/>
            </a:pP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decoder’s</a:t>
            </a:r>
            <a:r>
              <a:rPr lang="pt-PT" sz="2667" dirty="0"/>
              <a:t> </a:t>
            </a:r>
            <a:r>
              <a:rPr lang="pt-PT" sz="2667" dirty="0" err="1"/>
              <a:t>queries</a:t>
            </a:r>
            <a:r>
              <a:rPr lang="pt-PT" sz="2667" dirty="0"/>
              <a:t> </a:t>
            </a:r>
            <a:r>
              <a:rPr lang="pt-PT" sz="2667" dirty="0" err="1"/>
              <a:t>attend</a:t>
            </a:r>
            <a:r>
              <a:rPr lang="pt-PT" sz="2667" dirty="0"/>
              <a:t> to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encoder’s</a:t>
            </a:r>
            <a:r>
              <a:rPr lang="pt-PT" sz="2667" dirty="0"/>
              <a:t> </a:t>
            </a:r>
            <a:r>
              <a:rPr lang="pt-PT" sz="2667" dirty="0" err="1"/>
              <a:t>keys</a:t>
            </a:r>
            <a:r>
              <a:rPr lang="pt-PT" sz="2667" dirty="0"/>
              <a:t>/</a:t>
            </a:r>
            <a:r>
              <a:rPr lang="pt-PT" sz="2667" dirty="0" err="1"/>
              <a:t>values</a:t>
            </a:r>
            <a:r>
              <a:rPr lang="pt-PT" sz="2667" dirty="0"/>
              <a:t> to determine </a:t>
            </a:r>
            <a:r>
              <a:rPr lang="pt-PT" sz="2667" dirty="0" err="1"/>
              <a:t>which</a:t>
            </a:r>
            <a:r>
              <a:rPr lang="pt-PT" sz="2667" dirty="0"/>
              <a:t> </a:t>
            </a:r>
            <a:r>
              <a:rPr lang="pt-PT" sz="2667" dirty="0" err="1"/>
              <a:t>parts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encoded</a:t>
            </a:r>
            <a:r>
              <a:rPr lang="pt-PT" sz="2667" dirty="0"/>
              <a:t> input </a:t>
            </a:r>
            <a:r>
              <a:rPr lang="pt-PT" sz="2667" dirty="0" err="1"/>
              <a:t>should</a:t>
            </a:r>
            <a:r>
              <a:rPr lang="pt-PT" sz="2667" dirty="0"/>
              <a:t> </a:t>
            </a:r>
            <a:r>
              <a:rPr lang="pt-PT" sz="2667" dirty="0" err="1"/>
              <a:t>influence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current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generation</a:t>
            </a:r>
            <a:r>
              <a:rPr lang="pt-PT" sz="2667" dirty="0"/>
              <a:t>.</a:t>
            </a:r>
            <a:endParaRPr sz="2667" dirty="0"/>
          </a:p>
          <a:p>
            <a:pPr indent="-448722">
              <a:spcBef>
                <a:spcPts val="1333"/>
              </a:spcBef>
              <a:spcAft>
                <a:spcPts val="1333"/>
              </a:spcAft>
              <a:buSzPct val="100000"/>
            </a:pPr>
            <a:r>
              <a:rPr lang="pt-PT" sz="2667" dirty="0" err="1"/>
              <a:t>This</a:t>
            </a:r>
            <a:r>
              <a:rPr lang="pt-PT" sz="2667" dirty="0"/>
              <a:t> </a:t>
            </a:r>
            <a:r>
              <a:rPr lang="pt-PT" sz="2667" dirty="0" err="1"/>
              <a:t>helps</a:t>
            </a:r>
            <a:r>
              <a:rPr lang="pt-PT" sz="2667" dirty="0"/>
              <a:t> in </a:t>
            </a:r>
            <a:r>
              <a:rPr lang="pt-PT" sz="2667" dirty="0" err="1"/>
              <a:t>contextualizing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output </a:t>
            </a:r>
            <a:r>
              <a:rPr lang="pt-PT" sz="2667" dirty="0" err="1"/>
              <a:t>generation</a:t>
            </a:r>
            <a:r>
              <a:rPr lang="pt-PT" sz="2667" dirty="0"/>
              <a:t> </a:t>
            </a:r>
            <a:r>
              <a:rPr lang="pt-PT" sz="2667" dirty="0" err="1"/>
              <a:t>based</a:t>
            </a:r>
            <a:r>
              <a:rPr lang="pt-PT" sz="2667" dirty="0"/>
              <a:t> </a:t>
            </a:r>
            <a:r>
              <a:rPr lang="pt-PT" sz="2667" dirty="0" err="1"/>
              <a:t>on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encoded</a:t>
            </a:r>
            <a:r>
              <a:rPr lang="pt-PT" sz="2667" dirty="0"/>
              <a:t> input </a:t>
            </a:r>
            <a:r>
              <a:rPr lang="pt-PT" sz="2667" dirty="0" err="1"/>
              <a:t>sequence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561" name="Google Shape;561;p40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0"/>
          <p:cNvSpPr/>
          <p:nvPr/>
        </p:nvSpPr>
        <p:spPr>
          <a:xfrm>
            <a:off x="9983567" y="2487300"/>
            <a:ext cx="1237600" cy="1061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D71B263-468B-5D53-4D74-BF32756A646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(1)</a:t>
            </a:r>
            <a:endParaRPr dirty="0"/>
          </a:p>
          <a:p>
            <a:endParaRPr dirty="0"/>
          </a:p>
        </p:txBody>
      </p:sp>
      <p:sp>
        <p:nvSpPr>
          <p:cNvPr id="568" name="Google Shape;568;p41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/>
              <a:t>We have a hidden representation of the sequence</a:t>
            </a:r>
            <a:endParaRPr sz="2667"/>
          </a:p>
        </p:txBody>
      </p:sp>
      <p:pic>
        <p:nvPicPr>
          <p:cNvPr id="570" name="Google Shape;570;p41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1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72" name="Google Shape;572;p41"/>
          <p:cNvSpPr/>
          <p:nvPr/>
        </p:nvSpPr>
        <p:spPr>
          <a:xfrm>
            <a:off x="2502698" y="2374669"/>
            <a:ext cx="4804000" cy="292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529931B-652B-4A15-001A-2C70FAA7E4A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(2)</a:t>
            </a:r>
            <a:endParaRPr dirty="0"/>
          </a:p>
        </p:txBody>
      </p:sp>
      <p:sp>
        <p:nvSpPr>
          <p:cNvPr id="578" name="Google Shape;578;p42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</a:t>
            </a:r>
            <a:r>
              <a:rPr lang="pt-PT" sz="2667" dirty="0" err="1"/>
              <a:t>have</a:t>
            </a:r>
            <a:r>
              <a:rPr lang="pt-PT" sz="2667" dirty="0"/>
              <a:t> a </a:t>
            </a:r>
            <a:r>
              <a:rPr lang="pt-PT" sz="2667" dirty="0" err="1"/>
              <a:t>Matrix</a:t>
            </a:r>
            <a:r>
              <a:rPr lang="pt-PT" sz="2667" dirty="0"/>
              <a:t> </a:t>
            </a:r>
            <a:r>
              <a:rPr lang="pt-PT" sz="2667" dirty="0" err="1"/>
              <a:t>d</a:t>
            </a:r>
            <a:r>
              <a:rPr lang="pt-PT" sz="2667" baseline="-25000" dirty="0" err="1"/>
              <a:t>model</a:t>
            </a:r>
            <a:r>
              <a:rPr lang="pt-PT" sz="2667" dirty="0"/>
              <a:t> x </a:t>
            </a:r>
            <a:r>
              <a:rPr lang="pt-PT" sz="2667" dirty="0" err="1"/>
              <a:t>Vocabulary</a:t>
            </a:r>
            <a:endParaRPr sz="2667" dirty="0"/>
          </a:p>
          <a:p>
            <a:pPr lvl="1"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row</a:t>
            </a:r>
            <a:r>
              <a:rPr lang="pt-PT" sz="2667" dirty="0"/>
              <a:t> </a:t>
            </a:r>
            <a:r>
              <a:rPr lang="pt-PT" sz="2667" dirty="0" err="1"/>
              <a:t>represents</a:t>
            </a:r>
            <a:r>
              <a:rPr lang="pt-PT" sz="2667" dirty="0"/>
              <a:t> </a:t>
            </a:r>
            <a:r>
              <a:rPr lang="pt-PT" sz="2667" dirty="0" err="1"/>
              <a:t>one</a:t>
            </a:r>
            <a:r>
              <a:rPr lang="pt-PT" sz="2667" dirty="0"/>
              <a:t> </a:t>
            </a:r>
            <a:r>
              <a:rPr lang="pt-PT" sz="2667" dirty="0" err="1"/>
              <a:t>entry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vocabulary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embedding</a:t>
            </a:r>
            <a:r>
              <a:rPr lang="pt-PT" sz="2667" dirty="0"/>
              <a:t> </a:t>
            </a:r>
            <a:r>
              <a:rPr lang="pt-PT" sz="2667" dirty="0" err="1"/>
              <a:t>dimension</a:t>
            </a:r>
            <a:endParaRPr sz="2667" dirty="0"/>
          </a:p>
        </p:txBody>
      </p:sp>
      <p:pic>
        <p:nvPicPr>
          <p:cNvPr id="580" name="Google Shape;580;p42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2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82" name="Google Shape;582;p42"/>
          <p:cNvSpPr/>
          <p:nvPr/>
        </p:nvSpPr>
        <p:spPr>
          <a:xfrm>
            <a:off x="5261067" y="3116900"/>
            <a:ext cx="2829600" cy="2384133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583" name="Google Shape;583;p42"/>
          <p:cNvSpPr/>
          <p:nvPr/>
        </p:nvSpPr>
        <p:spPr>
          <a:xfrm>
            <a:off x="1655033" y="3116900"/>
            <a:ext cx="2829600" cy="238413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584" name="Google Shape;584;p42"/>
          <p:cNvSpPr/>
          <p:nvPr/>
        </p:nvSpPr>
        <p:spPr>
          <a:xfrm>
            <a:off x="4582251" y="4268500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D8A787F-CD8C-03FF-DCD7-7A6AA2BA47E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(3)</a:t>
            </a:r>
            <a:endParaRPr dirty="0"/>
          </a:p>
        </p:txBody>
      </p:sp>
      <p:sp>
        <p:nvSpPr>
          <p:cNvPr id="590" name="Google Shape;590;p43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take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product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both</a:t>
            </a:r>
            <a:r>
              <a:rPr lang="pt-PT" sz="2667" dirty="0"/>
              <a:t> </a:t>
            </a:r>
            <a:r>
              <a:rPr lang="pt-PT" sz="2667" dirty="0" err="1"/>
              <a:t>matrices</a:t>
            </a:r>
            <a:endParaRPr sz="2667" dirty="0"/>
          </a:p>
        </p:txBody>
      </p:sp>
      <p:pic>
        <p:nvPicPr>
          <p:cNvPr id="592" name="Google Shape;592;p43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3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94" name="Google Shape;594;p43"/>
          <p:cNvSpPr/>
          <p:nvPr/>
        </p:nvSpPr>
        <p:spPr>
          <a:xfrm>
            <a:off x="5261067" y="2345006"/>
            <a:ext cx="2829600" cy="2927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595" name="Google Shape;595;p43"/>
          <p:cNvSpPr/>
          <p:nvPr/>
        </p:nvSpPr>
        <p:spPr>
          <a:xfrm>
            <a:off x="1655033" y="2345006"/>
            <a:ext cx="2829600" cy="292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dirty="0" err="1"/>
              <a:t>Hidden</a:t>
            </a:r>
            <a:r>
              <a:rPr lang="pt-PT" sz="1867" dirty="0"/>
              <a:t> </a:t>
            </a:r>
            <a:r>
              <a:rPr lang="pt-PT" sz="1867" dirty="0" err="1"/>
              <a:t>Representation</a:t>
            </a:r>
            <a:endParaRPr sz="1867" dirty="0"/>
          </a:p>
          <a:p>
            <a:pPr algn="ctr"/>
            <a:r>
              <a:rPr lang="pt-PT" sz="1867" dirty="0"/>
              <a:t>(Output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Encoder</a:t>
            </a:r>
            <a:r>
              <a:rPr lang="pt-PT" sz="1867" dirty="0"/>
              <a:t>)</a:t>
            </a:r>
            <a:endParaRPr sz="1867" dirty="0"/>
          </a:p>
        </p:txBody>
      </p:sp>
      <p:sp>
        <p:nvSpPr>
          <p:cNvPr id="596" name="Google Shape;596;p43"/>
          <p:cNvSpPr/>
          <p:nvPr/>
        </p:nvSpPr>
        <p:spPr>
          <a:xfrm>
            <a:off x="4582251" y="3496606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BDFF581-A093-7932-A19C-9FA29A8FF4E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(4)</a:t>
            </a:r>
            <a:endParaRPr dirty="0"/>
          </a:p>
        </p:txBody>
      </p:sp>
      <p:sp>
        <p:nvSpPr>
          <p:cNvPr id="602" name="Google Shape;602;p44"/>
          <p:cNvSpPr txBox="1">
            <a:spLocks noGrp="1"/>
          </p:cNvSpPr>
          <p:nvPr>
            <p:ph type="body" idx="1"/>
          </p:nvPr>
        </p:nvSpPr>
        <p:spPr>
          <a:xfrm>
            <a:off x="415600" y="1309467"/>
            <a:ext cx="864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spcAft>
                <a:spcPts val="1333"/>
              </a:spcAft>
              <a:buSzPts val="2000"/>
            </a:pPr>
            <a:r>
              <a:rPr lang="pt-PT" sz="2667" dirty="0" err="1"/>
              <a:t>We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use </a:t>
            </a:r>
            <a:r>
              <a:rPr lang="pt-PT" sz="2667" dirty="0" err="1"/>
              <a:t>softmax</a:t>
            </a:r>
            <a:r>
              <a:rPr lang="pt-PT" sz="2667" dirty="0"/>
              <a:t> to </a:t>
            </a:r>
            <a:r>
              <a:rPr lang="pt-PT" sz="2667" dirty="0" err="1"/>
              <a:t>have</a:t>
            </a:r>
            <a:r>
              <a:rPr lang="pt-PT" sz="2667" dirty="0"/>
              <a:t> a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word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vocabulary</a:t>
            </a:r>
            <a:r>
              <a:rPr lang="pt-PT" sz="2667" dirty="0"/>
              <a:t> </a:t>
            </a:r>
            <a:r>
              <a:rPr lang="pt-PT" sz="2667" dirty="0" err="1"/>
              <a:t>being</a:t>
            </a:r>
            <a:r>
              <a:rPr lang="pt-PT" sz="2667" dirty="0"/>
              <a:t> </a:t>
            </a:r>
            <a:r>
              <a:rPr lang="pt-PT" sz="2667" dirty="0" err="1"/>
              <a:t>represented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output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encoder</a:t>
            </a:r>
            <a:endParaRPr sz="2667" dirty="0"/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4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606" name="Google Shape;606;p44"/>
          <p:cNvSpPr/>
          <p:nvPr/>
        </p:nvSpPr>
        <p:spPr>
          <a:xfrm>
            <a:off x="6100567" y="3095367"/>
            <a:ext cx="2829600" cy="2405666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Vocabulary Matrix</a:t>
            </a:r>
            <a:endParaRPr sz="1867"/>
          </a:p>
          <a:p>
            <a:endParaRPr sz="1867"/>
          </a:p>
        </p:txBody>
      </p:sp>
      <p:sp>
        <p:nvSpPr>
          <p:cNvPr id="607" name="Google Shape;607;p44"/>
          <p:cNvSpPr/>
          <p:nvPr/>
        </p:nvSpPr>
        <p:spPr>
          <a:xfrm>
            <a:off x="2494533" y="3095367"/>
            <a:ext cx="2829600" cy="240566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Hidden Representation</a:t>
            </a:r>
            <a:endParaRPr sz="1867"/>
          </a:p>
          <a:p>
            <a:pPr algn="ctr"/>
            <a:r>
              <a:rPr lang="pt-PT" sz="1867"/>
              <a:t>(Output of Encoder)</a:t>
            </a:r>
            <a:endParaRPr sz="1867"/>
          </a:p>
        </p:txBody>
      </p:sp>
      <p:sp>
        <p:nvSpPr>
          <p:cNvPr id="608" name="Google Shape;608;p44"/>
          <p:cNvSpPr/>
          <p:nvPr/>
        </p:nvSpPr>
        <p:spPr>
          <a:xfrm>
            <a:off x="5421751" y="4246967"/>
            <a:ext cx="581200" cy="624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609" name="Google Shape;609;p44"/>
          <p:cNvSpPr txBox="1"/>
          <p:nvPr/>
        </p:nvSpPr>
        <p:spPr>
          <a:xfrm>
            <a:off x="502267" y="4214733"/>
            <a:ext cx="1392000" cy="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>
                <a:solidFill>
                  <a:schemeClr val="dk2"/>
                </a:solidFill>
              </a:rPr>
              <a:t>softmax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1937300" y="2826327"/>
            <a:ext cx="7555600" cy="2897579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B6F31C5-A2F9-699E-53C8-57425C57B48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(5)</a:t>
            </a:r>
            <a:endParaRPr dirty="0"/>
          </a:p>
        </p:txBody>
      </p:sp>
      <p:pic>
        <p:nvPicPr>
          <p:cNvPr id="617" name="Google Shape;617;p45"/>
          <p:cNvPicPr preferRelativeResize="0"/>
          <p:nvPr/>
        </p:nvPicPr>
        <p:blipFill rotWithShape="1">
          <a:blip r:embed="rId3">
            <a:alphaModFix/>
          </a:blip>
          <a:srcRect l="51449" t="2776" b="2120"/>
          <a:stretch/>
        </p:blipFill>
        <p:spPr>
          <a:xfrm>
            <a:off x="9872067" y="227234"/>
            <a:ext cx="2319935" cy="64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45"/>
          <p:cNvSpPr/>
          <p:nvPr/>
        </p:nvSpPr>
        <p:spPr>
          <a:xfrm>
            <a:off x="10005100" y="700700"/>
            <a:ext cx="1237600" cy="866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pic>
        <p:nvPicPr>
          <p:cNvPr id="619" name="Google Shape;6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44" y="2073067"/>
            <a:ext cx="6646654" cy="3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CC13280-99C1-1B09-A553-48B255BD637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Google Shape;602;p44">
            <a:extLst>
              <a:ext uri="{FF2B5EF4-FFF2-40B4-BE49-F238E27FC236}">
                <a16:creationId xmlns:a16="http://schemas.microsoft.com/office/drawing/2014/main" id="{F33188ED-8D96-69F5-E7A9-FC72E5A5A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599" y="1309467"/>
            <a:ext cx="904086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35464" indent="0">
              <a:spcAft>
                <a:spcPts val="1333"/>
              </a:spcAft>
              <a:buSzPts val="2000"/>
              <a:buNone/>
            </a:pPr>
            <a:r>
              <a:rPr lang="pt-PT" sz="2667" b="1" dirty="0" err="1"/>
              <a:t>Greedy</a:t>
            </a:r>
            <a:r>
              <a:rPr lang="pt-PT" sz="2667" b="1" dirty="0"/>
              <a:t> </a:t>
            </a:r>
            <a:r>
              <a:rPr lang="pt-PT" sz="2667" b="1" dirty="0" err="1"/>
              <a:t>aproach</a:t>
            </a:r>
            <a:r>
              <a:rPr lang="pt-PT" sz="2667" b="1" dirty="0"/>
              <a:t>: </a:t>
            </a:r>
            <a:r>
              <a:rPr lang="pt-PT" sz="2667" dirty="0"/>
              <a:t>Take </a:t>
            </a:r>
            <a:r>
              <a:rPr lang="pt-PT" sz="2667" dirty="0" err="1"/>
              <a:t>word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highest</a:t>
            </a:r>
            <a:r>
              <a:rPr lang="pt-PT" sz="2667" dirty="0"/>
              <a:t> </a:t>
            </a:r>
            <a:r>
              <a:rPr lang="pt-PT" sz="2667" dirty="0" err="1"/>
              <a:t>probability</a:t>
            </a:r>
            <a:r>
              <a:rPr lang="pt-PT" sz="2667" dirty="0"/>
              <a:t>.</a:t>
            </a:r>
            <a:endParaRPr sz="2667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6"/>
          <p:cNvPicPr preferRelativeResize="0"/>
          <p:nvPr/>
        </p:nvPicPr>
        <p:blipFill rotWithShape="1">
          <a:blip r:embed="rId3">
            <a:alphaModFix/>
          </a:blip>
          <a:srcRect l="3871" t="1762" r="3501" b="1423"/>
          <a:stretch/>
        </p:blipFill>
        <p:spPr>
          <a:xfrm>
            <a:off x="3779509" y="130593"/>
            <a:ext cx="3915702" cy="5700189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6"/>
          <p:cNvSpPr txBox="1"/>
          <p:nvPr/>
        </p:nvSpPr>
        <p:spPr>
          <a:xfrm>
            <a:off x="219233" y="1131000"/>
            <a:ext cx="3548400" cy="379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</a:rPr>
              <a:t>Input</a:t>
            </a:r>
            <a:r>
              <a:rPr lang="pt-PT" sz="2400" dirty="0">
                <a:solidFill>
                  <a:schemeClr val="dk1"/>
                </a:solidFill>
              </a:rPr>
              <a:t> - Input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endParaRPr sz="2400" dirty="0">
              <a:solidFill>
                <a:schemeClr val="dk1"/>
              </a:solidFill>
            </a:endParaRPr>
          </a:p>
          <a:p>
            <a:r>
              <a:rPr lang="pt-PT" sz="2400" b="1" dirty="0">
                <a:solidFill>
                  <a:schemeClr val="dk1"/>
                </a:solidFill>
              </a:rPr>
              <a:t>Output</a:t>
            </a:r>
            <a:r>
              <a:rPr lang="pt-PT" sz="2400" dirty="0">
                <a:solidFill>
                  <a:schemeClr val="dk1"/>
                </a:solidFill>
              </a:rPr>
              <a:t> - </a:t>
            </a:r>
            <a:r>
              <a:rPr lang="pt-PT" sz="2400" dirty="0" err="1">
                <a:solidFill>
                  <a:schemeClr val="dk1"/>
                </a:solidFill>
              </a:rPr>
              <a:t>Hidden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States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can </a:t>
            </a:r>
            <a:r>
              <a:rPr lang="pt-PT" sz="2400" dirty="0" err="1">
                <a:solidFill>
                  <a:schemeClr val="dk1"/>
                </a:solidFill>
              </a:rPr>
              <a:t>see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all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the</a:t>
            </a:r>
            <a:r>
              <a:rPr lang="pt-PT" sz="2400" dirty="0">
                <a:solidFill>
                  <a:schemeClr val="dk1"/>
                </a:solidFill>
              </a:rPr>
              <a:t> input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!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636671" y="4928260"/>
            <a:ext cx="2517200" cy="6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 dirty="0" err="1">
                <a:solidFill>
                  <a:schemeClr val="dk1"/>
                </a:solidFill>
              </a:rPr>
              <a:t>Representation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7801400" y="1131000"/>
            <a:ext cx="4345200" cy="53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PT" sz="2400" b="1" dirty="0">
                <a:solidFill>
                  <a:schemeClr val="dk1"/>
                </a:solidFill>
              </a:rPr>
              <a:t>Input</a:t>
            </a:r>
            <a:r>
              <a:rPr lang="pt-PT" sz="2400" dirty="0">
                <a:solidFill>
                  <a:schemeClr val="dk1"/>
                </a:solidFill>
              </a:rPr>
              <a:t> - Output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and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hidden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representations</a:t>
            </a:r>
            <a:endParaRPr sz="2400" dirty="0">
              <a:solidFill>
                <a:schemeClr val="dk1"/>
              </a:solidFill>
            </a:endParaRPr>
          </a:p>
          <a:p>
            <a:r>
              <a:rPr lang="pt-PT" sz="2400" b="1" dirty="0">
                <a:solidFill>
                  <a:schemeClr val="dk1"/>
                </a:solidFill>
              </a:rPr>
              <a:t>Output</a:t>
            </a:r>
            <a:r>
              <a:rPr lang="pt-PT" sz="2400" dirty="0">
                <a:solidFill>
                  <a:schemeClr val="dk1"/>
                </a:solidFill>
              </a:rPr>
              <a:t> - Output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can </a:t>
            </a:r>
            <a:r>
              <a:rPr lang="pt-PT" sz="2400" dirty="0" err="1">
                <a:solidFill>
                  <a:schemeClr val="dk1"/>
                </a:solidFill>
              </a:rPr>
              <a:t>only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see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previousl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tokens</a:t>
            </a:r>
            <a:r>
              <a:rPr lang="pt-PT" sz="2400" dirty="0">
                <a:solidFill>
                  <a:schemeClr val="dk1"/>
                </a:solidFill>
              </a:rPr>
              <a:t>!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PT" sz="2400" dirty="0" err="1">
                <a:solidFill>
                  <a:schemeClr val="dk1"/>
                </a:solidFill>
              </a:rPr>
              <a:t>Model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is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auto-regressive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with</a:t>
            </a:r>
            <a:endParaRPr sz="24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PT" sz="2400" dirty="0" err="1">
                <a:solidFill>
                  <a:schemeClr val="dk1"/>
                </a:solidFill>
              </a:rPr>
              <a:t>previous</a:t>
            </a:r>
            <a:r>
              <a:rPr lang="pt-PT" sz="2400" dirty="0">
                <a:solidFill>
                  <a:schemeClr val="dk1"/>
                </a:solidFill>
              </a:rPr>
              <a:t> </a:t>
            </a:r>
            <a:r>
              <a:rPr lang="pt-PT" sz="2400" dirty="0" err="1">
                <a:solidFill>
                  <a:schemeClr val="dk1"/>
                </a:solidFill>
              </a:rPr>
              <a:t>timesteps</a:t>
            </a:r>
            <a:r>
              <a:rPr lang="pt-PT" sz="2400" dirty="0">
                <a:solidFill>
                  <a:schemeClr val="dk1"/>
                </a:solidFill>
              </a:rPr>
              <a:t>’ outputs.</a:t>
            </a:r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29" name="Google Shape;629;p46"/>
          <p:cNvSpPr txBox="1"/>
          <p:nvPr/>
        </p:nvSpPr>
        <p:spPr>
          <a:xfrm>
            <a:off x="8715400" y="4928260"/>
            <a:ext cx="2517200" cy="63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>
                <a:solidFill>
                  <a:schemeClr val="dk1"/>
                </a:solidFill>
              </a:rPr>
              <a:t>Generation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D7FFB456-B40E-BE8C-0E76-B26F571953B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4B1C-1E78-3C71-D82A-7BCF47D63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D777-DD2E-9DF7-F5A7-9CE011519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ED29F-3D5C-7A78-D65A-DDF0A1706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b="1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and Software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A47998BC-14BA-5F85-8E2D-642E744E96C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36373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8"/>
          <p:cNvPicPr preferRelativeResize="0"/>
          <p:nvPr/>
        </p:nvPicPr>
        <p:blipFill rotWithShape="1">
          <a:blip r:embed="rId3">
            <a:alphaModFix/>
          </a:blip>
          <a:srcRect l="3871" t="1762" r="3501" b="1423"/>
          <a:stretch/>
        </p:blipFill>
        <p:spPr>
          <a:xfrm>
            <a:off x="3815151" y="54953"/>
            <a:ext cx="3875752" cy="5811457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 txBox="1"/>
          <p:nvPr/>
        </p:nvSpPr>
        <p:spPr>
          <a:xfrm>
            <a:off x="1022035" y="4073133"/>
            <a:ext cx="2517200" cy="63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>
                <a:solidFill>
                  <a:schemeClr val="dk1"/>
                </a:solidFill>
              </a:rPr>
              <a:t>Representation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8267307" y="4073133"/>
            <a:ext cx="2517200" cy="63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b="1" dirty="0" err="1">
                <a:solidFill>
                  <a:schemeClr val="dk1"/>
                </a:solidFill>
              </a:rPr>
              <a:t>Generation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1408433" y="2794033"/>
            <a:ext cx="25172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>
                <a:solidFill>
                  <a:schemeClr val="dk2"/>
                </a:solidFill>
              </a:rPr>
              <a:t>BERT</a:t>
            </a:r>
            <a:endParaRPr sz="2400" dirty="0">
              <a:solidFill>
                <a:schemeClr val="dk2"/>
              </a:solidFill>
            </a:endParaRPr>
          </a:p>
          <a:p>
            <a:pPr algn="ctr"/>
            <a:r>
              <a:rPr lang="pt-PT" sz="2400" dirty="0">
                <a:solidFill>
                  <a:schemeClr val="dk2"/>
                </a:solidFill>
              </a:rPr>
              <a:t>OCT 2018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646" name="Google Shape;646;p48"/>
          <p:cNvSpPr txBox="1"/>
          <p:nvPr/>
        </p:nvSpPr>
        <p:spPr>
          <a:xfrm>
            <a:off x="8267307" y="2960681"/>
            <a:ext cx="2517200" cy="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>
                <a:solidFill>
                  <a:schemeClr val="dk2"/>
                </a:solidFill>
              </a:rPr>
              <a:t>GPT</a:t>
            </a:r>
            <a:endParaRPr sz="2400" dirty="0">
              <a:solidFill>
                <a:schemeClr val="dk2"/>
              </a:solidFill>
            </a:endParaRPr>
          </a:p>
          <a:p>
            <a:pPr algn="ctr"/>
            <a:r>
              <a:rPr lang="pt-PT" sz="2400" dirty="0" err="1">
                <a:solidFill>
                  <a:schemeClr val="dk2"/>
                </a:solidFill>
              </a:rPr>
              <a:t>June</a:t>
            </a:r>
            <a:r>
              <a:rPr lang="pt-PT" sz="2400" dirty="0">
                <a:solidFill>
                  <a:schemeClr val="dk2"/>
                </a:solidFill>
              </a:rPr>
              <a:t> 2018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9F3805F-E887-9A5D-0FD6-DF7B4A01E3F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>
          <a:extLst>
            <a:ext uri="{FF2B5EF4-FFF2-40B4-BE49-F238E27FC236}">
              <a16:creationId xmlns:a16="http://schemas.microsoft.com/office/drawing/2014/main" id="{8DF9C652-0BF7-1323-1490-5992932D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F522470F-3641-917F-D5C1-C36A6CF1D7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b="1" dirty="0" err="1">
                <a:solidFill>
                  <a:schemeClr val="tx1"/>
                </a:solidFill>
                <a:latin typeface="Playfair Display" pitchFamily="2" charset="77"/>
              </a:rPr>
              <a:t>Modeling</a:t>
            </a:r>
            <a:r>
              <a:rPr lang="pt-PT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Concept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96" name="Google Shape;96;p16">
            <a:extLst>
              <a:ext uri="{FF2B5EF4-FFF2-40B4-BE49-F238E27FC236}">
                <a16:creationId xmlns:a16="http://schemas.microsoft.com/office/drawing/2014/main" id="{D6B9A488-A3D8-DA14-7390-4E5CF68D66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97" name="Google Shape;97;p16">
            <a:extLst>
              <a:ext uri="{FF2B5EF4-FFF2-40B4-BE49-F238E27FC236}">
                <a16:creationId xmlns:a16="http://schemas.microsoft.com/office/drawing/2014/main" id="{788FF798-5851-0316-D9E9-17026975C88D}"/>
              </a:ext>
            </a:extLst>
          </p:cNvPr>
          <p:cNvSpPr txBox="1"/>
          <p:nvPr/>
        </p:nvSpPr>
        <p:spPr>
          <a:xfrm>
            <a:off x="678900" y="1293994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Definition</a:t>
            </a:r>
            <a:r>
              <a:rPr lang="pt-PT" sz="2267" b="1" dirty="0"/>
              <a:t>: </a:t>
            </a:r>
            <a:r>
              <a:rPr lang="pt-PT" sz="2267" dirty="0"/>
              <a:t>A </a:t>
            </a:r>
            <a:r>
              <a:rPr lang="pt-PT" sz="2267" dirty="0" err="1"/>
              <a:t>probabilistic</a:t>
            </a:r>
            <a:r>
              <a:rPr lang="pt-PT" sz="2267" dirty="0"/>
              <a:t> </a:t>
            </a:r>
            <a:r>
              <a:rPr lang="pt-PT" sz="2267" dirty="0" err="1"/>
              <a:t>approach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involves</a:t>
            </a:r>
            <a:r>
              <a:rPr lang="pt-PT" sz="2267" dirty="0"/>
              <a:t> </a:t>
            </a:r>
            <a:r>
              <a:rPr lang="pt-PT" sz="2267" dirty="0" err="1"/>
              <a:t>predicting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next</a:t>
            </a:r>
            <a:r>
              <a:rPr lang="pt-PT" sz="2267" dirty="0"/>
              <a:t> </a:t>
            </a:r>
            <a:r>
              <a:rPr lang="pt-PT" sz="2267" dirty="0" err="1"/>
              <a:t>word</a:t>
            </a:r>
            <a:r>
              <a:rPr lang="pt-PT" sz="2267" dirty="0"/>
              <a:t>, in a </a:t>
            </a:r>
            <a:r>
              <a:rPr lang="pt-PT" sz="2267" dirty="0" err="1"/>
              <a:t>sequence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sentence</a:t>
            </a:r>
            <a:r>
              <a:rPr lang="pt-PT" sz="2267" dirty="0"/>
              <a:t>,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context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words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98" name="Google Shape;98;p16">
            <a:extLst>
              <a:ext uri="{FF2B5EF4-FFF2-40B4-BE49-F238E27FC236}">
                <a16:creationId xmlns:a16="http://schemas.microsoft.com/office/drawing/2014/main" id="{D2B72EA1-F40E-02F1-B73A-201B115D2115}"/>
              </a:ext>
            </a:extLst>
          </p:cNvPr>
          <p:cNvSpPr txBox="1"/>
          <p:nvPr/>
        </p:nvSpPr>
        <p:spPr>
          <a:xfrm>
            <a:off x="4607233" y="2742351"/>
            <a:ext cx="42552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2267" b="1"/>
          </a:p>
        </p:txBody>
      </p:sp>
      <p:sp>
        <p:nvSpPr>
          <p:cNvPr id="99" name="Google Shape;99;p16">
            <a:extLst>
              <a:ext uri="{FF2B5EF4-FFF2-40B4-BE49-F238E27FC236}">
                <a16:creationId xmlns:a16="http://schemas.microsoft.com/office/drawing/2014/main" id="{6270D287-4297-8DB3-8CE2-8B42640697AC}"/>
              </a:ext>
            </a:extLst>
          </p:cNvPr>
          <p:cNvSpPr txBox="1"/>
          <p:nvPr/>
        </p:nvSpPr>
        <p:spPr>
          <a:xfrm>
            <a:off x="1050500" y="7016300"/>
            <a:ext cx="10617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SzPts val="1700"/>
              <a:buChar char="-"/>
            </a:pPr>
            <a:r>
              <a:rPr lang="pt-PT" sz="2267"/>
              <a:t>“Pre-train once, fine-tune many times” paradigm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buSzPts val="1700"/>
              <a:buChar char="-"/>
            </a:pPr>
            <a:r>
              <a:rPr lang="pt-PT" sz="2267"/>
              <a:t>These models can handle multiple NLP tasks such as translation, summarization, and question answering.</a:t>
            </a:r>
            <a:endParaRPr sz="2267"/>
          </a:p>
          <a:p>
            <a:pPr marL="609585" indent="-448722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700"/>
              <a:buChar char="-"/>
            </a:pPr>
            <a:endParaRPr sz="2267"/>
          </a:p>
        </p:txBody>
      </p:sp>
      <p:pic>
        <p:nvPicPr>
          <p:cNvPr id="100" name="Google Shape;100;p16">
            <a:extLst>
              <a:ext uri="{FF2B5EF4-FFF2-40B4-BE49-F238E27FC236}">
                <a16:creationId xmlns:a16="http://schemas.microsoft.com/office/drawing/2014/main" id="{97148643-E00B-3BE8-23B7-BB7E523AD7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479" b="2384"/>
          <a:stretch/>
        </p:blipFill>
        <p:spPr>
          <a:xfrm>
            <a:off x="2077836" y="2685485"/>
            <a:ext cx="7949607" cy="308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7E3A6D72-AD99-6848-DA7B-0B951AB47D65}"/>
              </a:ext>
            </a:extLst>
          </p:cNvPr>
          <p:cNvSpPr/>
          <p:nvPr/>
        </p:nvSpPr>
        <p:spPr>
          <a:xfrm>
            <a:off x="1971303" y="2789617"/>
            <a:ext cx="5571640" cy="3039582"/>
          </a:xfrm>
          <a:prstGeom prst="roundRect">
            <a:avLst>
              <a:gd name="adj" fmla="val 7322"/>
            </a:avLst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2" name="Google Shape;102;p16">
            <a:extLst>
              <a:ext uri="{FF2B5EF4-FFF2-40B4-BE49-F238E27FC236}">
                <a16:creationId xmlns:a16="http://schemas.microsoft.com/office/drawing/2014/main" id="{12299A49-1B10-18E0-FA74-4592E959BC7A}"/>
              </a:ext>
            </a:extLst>
          </p:cNvPr>
          <p:cNvSpPr/>
          <p:nvPr/>
        </p:nvSpPr>
        <p:spPr>
          <a:xfrm>
            <a:off x="1050500" y="2939223"/>
            <a:ext cx="2448400" cy="463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1600" b="1" dirty="0" err="1">
                <a:solidFill>
                  <a:schemeClr val="lt1"/>
                </a:solidFill>
              </a:rPr>
              <a:t>Language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Models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103" name="Google Shape;103;p16">
            <a:extLst>
              <a:ext uri="{FF2B5EF4-FFF2-40B4-BE49-F238E27FC236}">
                <a16:creationId xmlns:a16="http://schemas.microsoft.com/office/drawing/2014/main" id="{53D772C5-A3D4-EC18-241D-A3C245842C32}"/>
              </a:ext>
            </a:extLst>
          </p:cNvPr>
          <p:cNvSpPr/>
          <p:nvPr/>
        </p:nvSpPr>
        <p:spPr>
          <a:xfrm>
            <a:off x="7588332" y="2541600"/>
            <a:ext cx="2484500" cy="3281761"/>
          </a:xfrm>
          <a:prstGeom prst="roundRect">
            <a:avLst>
              <a:gd name="adj" fmla="val 7322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04" name="Google Shape;104;p16">
            <a:extLst>
              <a:ext uri="{FF2B5EF4-FFF2-40B4-BE49-F238E27FC236}">
                <a16:creationId xmlns:a16="http://schemas.microsoft.com/office/drawing/2014/main" id="{5F2A013B-A7A8-383A-B6B8-63219D7AD096}"/>
              </a:ext>
            </a:extLst>
          </p:cNvPr>
          <p:cNvSpPr/>
          <p:nvPr/>
        </p:nvSpPr>
        <p:spPr>
          <a:xfrm>
            <a:off x="8498800" y="2317688"/>
            <a:ext cx="3326400" cy="463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1600" b="1" dirty="0" err="1">
                <a:solidFill>
                  <a:schemeClr val="lt1"/>
                </a:solidFill>
              </a:rPr>
              <a:t>Large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Language</a:t>
            </a:r>
            <a:r>
              <a:rPr lang="pt-PT" sz="1600" b="1" dirty="0">
                <a:solidFill>
                  <a:schemeClr val="lt1"/>
                </a:solidFill>
              </a:rPr>
              <a:t> </a:t>
            </a:r>
            <a:r>
              <a:rPr lang="pt-PT" sz="1600" b="1" dirty="0" err="1">
                <a:solidFill>
                  <a:schemeClr val="lt1"/>
                </a:solidFill>
              </a:rPr>
              <a:t>Models</a:t>
            </a:r>
            <a:endParaRPr sz="1200" b="1" dirty="0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30030DA-10EC-A59E-0835-7813B3A144F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000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GPT – </a:t>
            </a:r>
            <a:r>
              <a:rPr lang="pt-PT" dirty="0" err="1"/>
              <a:t>Generative</a:t>
            </a:r>
            <a:r>
              <a:rPr lang="pt-PT" dirty="0"/>
              <a:t> </a:t>
            </a:r>
            <a:r>
              <a:rPr lang="pt-PT" sz="2700" i="1" dirty="0"/>
              <a:t>(General </a:t>
            </a:r>
            <a:r>
              <a:rPr lang="pt-PT" sz="2700" i="1" dirty="0" err="1"/>
              <a:t>Purpose</a:t>
            </a:r>
            <a:r>
              <a:rPr lang="pt-PT" sz="2700" i="1" dirty="0"/>
              <a:t>) </a:t>
            </a:r>
            <a:r>
              <a:rPr lang="pt-PT" dirty="0" err="1"/>
              <a:t>Pretrained</a:t>
            </a:r>
            <a:r>
              <a:rPr lang="pt-PT" dirty="0"/>
              <a:t> </a:t>
            </a:r>
            <a:r>
              <a:rPr lang="pt-PT" dirty="0" err="1"/>
              <a:t>Transformer</a:t>
            </a:r>
            <a:endParaRPr dirty="0"/>
          </a:p>
          <a:p>
            <a:endParaRPr dirty="0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21320E3-D8AD-7874-72F9-140B606DF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6408" y="1772745"/>
            <a:ext cx="7553858" cy="408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2" name="Google Shape;652;p49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0877834" cy="9587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indent="-474121">
              <a:buSzPts val="2000"/>
            </a:pPr>
            <a:r>
              <a:rPr lang="pt-PT" sz="2667" dirty="0"/>
              <a:t>Is </a:t>
            </a: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possible</a:t>
            </a:r>
            <a:r>
              <a:rPr lang="pt-PT" sz="2667" dirty="0"/>
              <a:t> to use </a:t>
            </a:r>
            <a:r>
              <a:rPr lang="pt-PT" sz="2667" dirty="0" err="1"/>
              <a:t>large</a:t>
            </a:r>
            <a:r>
              <a:rPr lang="pt-PT" sz="2667" dirty="0"/>
              <a:t> </a:t>
            </a:r>
            <a:r>
              <a:rPr lang="pt-PT" sz="2667" dirty="0" err="1"/>
              <a:t>amounts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unlabeled</a:t>
            </a:r>
            <a:r>
              <a:rPr lang="pt-PT" sz="2667" dirty="0"/>
              <a:t> data to </a:t>
            </a:r>
            <a:r>
              <a:rPr lang="pt-PT" sz="2667" dirty="0" err="1"/>
              <a:t>pretrain</a:t>
            </a:r>
            <a:r>
              <a:rPr lang="pt-PT" sz="2667" dirty="0"/>
              <a:t> a LM, </a:t>
            </a:r>
            <a:r>
              <a:rPr lang="pt-PT" sz="2667" dirty="0" err="1"/>
              <a:t>so</a:t>
            </a:r>
            <a:r>
              <a:rPr lang="pt-PT" sz="2667" dirty="0"/>
              <a:t> </a:t>
            </a:r>
            <a:r>
              <a:rPr lang="pt-PT" sz="2667" dirty="0" err="1"/>
              <a:t>it</a:t>
            </a:r>
            <a:r>
              <a:rPr lang="pt-PT" sz="2667" dirty="0"/>
              <a:t> can </a:t>
            </a:r>
            <a:r>
              <a:rPr lang="pt-PT" sz="2667" dirty="0" err="1"/>
              <a:t>understand</a:t>
            </a:r>
            <a:r>
              <a:rPr lang="pt-PT" sz="2667" dirty="0"/>
              <a:t> general </a:t>
            </a:r>
            <a:r>
              <a:rPr lang="pt-PT" sz="2667" dirty="0" err="1"/>
              <a:t>language</a:t>
            </a:r>
            <a:r>
              <a:rPr lang="pt-PT" sz="2667" dirty="0"/>
              <a:t> </a:t>
            </a:r>
            <a:r>
              <a:rPr lang="pt-PT" sz="2667" dirty="0" err="1"/>
              <a:t>patterns</a:t>
            </a:r>
            <a:r>
              <a:rPr lang="pt-PT" sz="2667" dirty="0"/>
              <a:t>?</a:t>
            </a:r>
          </a:p>
          <a:p>
            <a:pPr indent="-474121">
              <a:buSzPts val="2000"/>
            </a:pPr>
            <a:endParaRPr lang="pt-PT" sz="2667" dirty="0"/>
          </a:p>
          <a:p>
            <a:pPr indent="-474121">
              <a:buSzPts val="2000"/>
            </a:pPr>
            <a:endParaRPr lang="pt-PT" sz="2667" dirty="0"/>
          </a:p>
        </p:txBody>
      </p: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44980EA9-64A9-3363-4E52-E329631E3C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/>
              <a:t>GPT: Pre-Training</a:t>
            </a:r>
            <a:endParaRPr/>
          </a:p>
        </p:txBody>
      </p:sp>
      <p:sp>
        <p:nvSpPr>
          <p:cNvPr id="661" name="Google Shape;661;p50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16734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000" b="1" dirty="0"/>
              <a:t>GPT </a:t>
            </a:r>
            <a:r>
              <a:rPr lang="pt-PT" sz="2000" b="1" dirty="0" err="1"/>
              <a:t>Pre</a:t>
            </a:r>
            <a:r>
              <a:rPr lang="pt-PT" sz="2000" b="1" dirty="0"/>
              <a:t>-Training Corpus:</a:t>
            </a:r>
            <a:endParaRPr sz="2000" b="1" dirty="0"/>
          </a:p>
          <a:p>
            <a:pPr lvl="1" indent="-474121">
              <a:buSzPts val="2000"/>
            </a:pPr>
            <a:r>
              <a:rPr lang="pt-PT" sz="2000" dirty="0" err="1"/>
              <a:t>Big</a:t>
            </a:r>
            <a:r>
              <a:rPr lang="pt-PT" sz="2000" dirty="0"/>
              <a:t> corpus </a:t>
            </a:r>
            <a:r>
              <a:rPr lang="pt-PT" sz="2000" dirty="0" err="1"/>
              <a:t>of</a:t>
            </a:r>
            <a:r>
              <a:rPr lang="pt-PT" sz="2000" dirty="0"/>
              <a:t> Web </a:t>
            </a:r>
            <a:r>
              <a:rPr lang="pt-PT" sz="2000" dirty="0" err="1"/>
              <a:t>documents</a:t>
            </a:r>
            <a:r>
              <a:rPr lang="pt-PT" sz="2000" dirty="0"/>
              <a:t> </a:t>
            </a:r>
            <a:r>
              <a:rPr lang="pt-PT" sz="2000" dirty="0" err="1"/>
              <a:t>like</a:t>
            </a:r>
            <a:r>
              <a:rPr lang="pt-PT" sz="2000" dirty="0"/>
              <a:t> </a:t>
            </a:r>
            <a:r>
              <a:rPr lang="pt-PT" sz="2000" dirty="0" err="1"/>
              <a:t>Wikipedia</a:t>
            </a:r>
            <a:endParaRPr sz="2000" dirty="0"/>
          </a:p>
          <a:p>
            <a:pPr marL="135464" indent="0">
              <a:buSzPts val="2000"/>
              <a:buNone/>
            </a:pPr>
            <a:endParaRPr lang="pt-PT" sz="2000" b="1" dirty="0"/>
          </a:p>
          <a:p>
            <a:pPr indent="-474121">
              <a:buSzPts val="2000"/>
            </a:pPr>
            <a:r>
              <a:rPr lang="pt-PT" sz="2000" b="1" dirty="0"/>
              <a:t>GPT </a:t>
            </a:r>
            <a:r>
              <a:rPr lang="pt-PT" sz="2000" b="1" dirty="0" err="1"/>
              <a:t>Pre</a:t>
            </a:r>
            <a:r>
              <a:rPr lang="pt-PT" sz="2000" b="1" dirty="0"/>
              <a:t>-Training </a:t>
            </a:r>
            <a:r>
              <a:rPr lang="pt-PT" sz="2000" b="1" dirty="0" err="1"/>
              <a:t>Tasks</a:t>
            </a:r>
            <a:r>
              <a:rPr lang="pt-PT" sz="2000" b="1" dirty="0"/>
              <a:t>:</a:t>
            </a:r>
            <a:endParaRPr sz="2000" b="1" dirty="0"/>
          </a:p>
          <a:p>
            <a:pPr lvl="1" indent="-474121">
              <a:buSzPts val="2000"/>
            </a:pPr>
            <a:r>
              <a:rPr lang="pt-PT" sz="2000" dirty="0" err="1"/>
              <a:t>Predict</a:t>
            </a:r>
            <a:r>
              <a:rPr lang="pt-PT" sz="2000" dirty="0"/>
              <a:t> </a:t>
            </a:r>
            <a:r>
              <a:rPr lang="pt-PT" sz="2000" dirty="0" err="1"/>
              <a:t>next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, </a:t>
            </a:r>
            <a:r>
              <a:rPr lang="pt-PT" sz="2000" dirty="0" err="1"/>
              <a:t>given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previous</a:t>
            </a:r>
            <a:r>
              <a:rPr lang="pt-PT" sz="2000" dirty="0"/>
              <a:t> </a:t>
            </a:r>
            <a:r>
              <a:rPr lang="pt-PT" sz="2000" dirty="0" err="1"/>
              <a:t>token</a:t>
            </a:r>
            <a:r>
              <a:rPr lang="pt-PT" sz="2000" dirty="0"/>
              <a:t> </a:t>
            </a:r>
            <a:r>
              <a:rPr lang="pt-PT" sz="2000" i="1" dirty="0"/>
              <a:t>(</a:t>
            </a:r>
            <a:r>
              <a:rPr lang="pt-PT" sz="2000" i="1" dirty="0" err="1"/>
              <a:t>recall</a:t>
            </a:r>
            <a:r>
              <a:rPr lang="pt-PT" sz="2000" i="1" dirty="0"/>
              <a:t> </a:t>
            </a:r>
            <a:r>
              <a:rPr lang="pt-PT" sz="2000" i="1" dirty="0" err="1"/>
              <a:t>idea</a:t>
            </a:r>
            <a:r>
              <a:rPr lang="pt-PT" sz="2000" i="1" dirty="0"/>
              <a:t> </a:t>
            </a:r>
            <a:r>
              <a:rPr lang="pt-PT" sz="2000" i="1" dirty="0" err="1"/>
              <a:t>from</a:t>
            </a:r>
            <a:r>
              <a:rPr lang="pt-PT" sz="2000" i="1" dirty="0"/>
              <a:t> Claude </a:t>
            </a:r>
            <a:r>
              <a:rPr lang="pt-PT" sz="2000" i="1" dirty="0" err="1"/>
              <a:t>Shannon</a:t>
            </a:r>
            <a:r>
              <a:rPr lang="pt-PT" sz="2000" i="1" dirty="0"/>
              <a:t>)</a:t>
            </a:r>
            <a:endParaRPr sz="2000" i="1" dirty="0"/>
          </a:p>
        </p:txBody>
      </p:sp>
      <p:sp>
        <p:nvSpPr>
          <p:cNvPr id="2" name="Google Shape;673;p51">
            <a:extLst>
              <a:ext uri="{FF2B5EF4-FFF2-40B4-BE49-F238E27FC236}">
                <a16:creationId xmlns:a16="http://schemas.microsoft.com/office/drawing/2014/main" id="{8AF1FAB8-57B2-0A92-2F00-E834007B7DC5}"/>
              </a:ext>
            </a:extLst>
          </p:cNvPr>
          <p:cNvSpPr/>
          <p:nvPr/>
        </p:nvSpPr>
        <p:spPr>
          <a:xfrm>
            <a:off x="1866172" y="4218429"/>
            <a:ext cx="7783200" cy="5052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GPT</a:t>
            </a:r>
            <a:endParaRPr sz="1867"/>
          </a:p>
        </p:txBody>
      </p:sp>
      <p:sp>
        <p:nvSpPr>
          <p:cNvPr id="3" name="Google Shape;674;p51">
            <a:extLst>
              <a:ext uri="{FF2B5EF4-FFF2-40B4-BE49-F238E27FC236}">
                <a16:creationId xmlns:a16="http://schemas.microsoft.com/office/drawing/2014/main" id="{132C1FD5-3EB8-E0D4-76D8-1826E0FAC66D}"/>
              </a:ext>
            </a:extLst>
          </p:cNvPr>
          <p:cNvSpPr/>
          <p:nvPr/>
        </p:nvSpPr>
        <p:spPr>
          <a:xfrm>
            <a:off x="5349840" y="4787121"/>
            <a:ext cx="815600" cy="563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" name="Google Shape;675;p51">
            <a:extLst>
              <a:ext uri="{FF2B5EF4-FFF2-40B4-BE49-F238E27FC236}">
                <a16:creationId xmlns:a16="http://schemas.microsoft.com/office/drawing/2014/main" id="{3B5D822F-B64F-F7BD-5BB6-EE5409DBAEAF}"/>
              </a:ext>
            </a:extLst>
          </p:cNvPr>
          <p:cNvSpPr/>
          <p:nvPr/>
        </p:nvSpPr>
        <p:spPr>
          <a:xfrm>
            <a:off x="5349840" y="3591755"/>
            <a:ext cx="815600" cy="563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5" name="Google Shape;676;p51">
            <a:extLst>
              <a:ext uri="{FF2B5EF4-FFF2-40B4-BE49-F238E27FC236}">
                <a16:creationId xmlns:a16="http://schemas.microsoft.com/office/drawing/2014/main" id="{CA17D4B4-0432-56D8-6F32-410B656E27A1}"/>
              </a:ext>
            </a:extLst>
          </p:cNvPr>
          <p:cNvSpPr/>
          <p:nvPr/>
        </p:nvSpPr>
        <p:spPr>
          <a:xfrm>
            <a:off x="5142240" y="3093947"/>
            <a:ext cx="1230800" cy="3216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grpSp>
        <p:nvGrpSpPr>
          <p:cNvPr id="6" name="Google Shape;677;p51">
            <a:extLst>
              <a:ext uri="{FF2B5EF4-FFF2-40B4-BE49-F238E27FC236}">
                <a16:creationId xmlns:a16="http://schemas.microsoft.com/office/drawing/2014/main" id="{539FB506-E6D2-C216-3477-D9F2D7E0B259}"/>
              </a:ext>
            </a:extLst>
          </p:cNvPr>
          <p:cNvGrpSpPr/>
          <p:nvPr/>
        </p:nvGrpSpPr>
        <p:grpSpPr>
          <a:xfrm>
            <a:off x="3782082" y="5413814"/>
            <a:ext cx="3951132" cy="321599"/>
            <a:chOff x="1648302" y="4277300"/>
            <a:chExt cx="3099738" cy="252300"/>
          </a:xfrm>
        </p:grpSpPr>
        <p:sp>
          <p:nvSpPr>
            <p:cNvPr id="7" name="Google Shape;678;p51">
              <a:extLst>
                <a:ext uri="{FF2B5EF4-FFF2-40B4-BE49-F238E27FC236}">
                  <a16:creationId xmlns:a16="http://schemas.microsoft.com/office/drawing/2014/main" id="{EAFD03BD-3B44-EA10-1FB4-C3CCA42C1091}"/>
                </a:ext>
              </a:extLst>
            </p:cNvPr>
            <p:cNvSpPr/>
            <p:nvPr/>
          </p:nvSpPr>
          <p:spPr>
            <a:xfrm>
              <a:off x="1648302" y="4277300"/>
              <a:ext cx="965700" cy="25230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/>
                <a:t>&lt;SOS&gt;</a:t>
              </a:r>
              <a:endParaRPr sz="1867"/>
            </a:p>
          </p:txBody>
        </p:sp>
        <p:grpSp>
          <p:nvGrpSpPr>
            <p:cNvPr id="8" name="Google Shape;679;p51">
              <a:extLst>
                <a:ext uri="{FF2B5EF4-FFF2-40B4-BE49-F238E27FC236}">
                  <a16:creationId xmlns:a16="http://schemas.microsoft.com/office/drawing/2014/main" id="{33B88D66-9D59-AE66-2499-695D2C8191DA}"/>
                </a:ext>
              </a:extLst>
            </p:cNvPr>
            <p:cNvGrpSpPr/>
            <p:nvPr/>
          </p:nvGrpSpPr>
          <p:grpSpPr>
            <a:xfrm>
              <a:off x="2715456" y="4277300"/>
              <a:ext cx="2032583" cy="252300"/>
              <a:chOff x="2107055" y="3682950"/>
              <a:chExt cx="1550998" cy="252300"/>
            </a:xfrm>
          </p:grpSpPr>
          <p:sp>
            <p:nvSpPr>
              <p:cNvPr id="9" name="Google Shape;680;p51">
                <a:extLst>
                  <a:ext uri="{FF2B5EF4-FFF2-40B4-BE49-F238E27FC236}">
                    <a16:creationId xmlns:a16="http://schemas.microsoft.com/office/drawing/2014/main" id="{F1160AC7-6762-BF15-4BD2-7B494B124843}"/>
                  </a:ext>
                </a:extLst>
              </p:cNvPr>
              <p:cNvSpPr/>
              <p:nvPr/>
            </p:nvSpPr>
            <p:spPr>
              <a:xfrm>
                <a:off x="2107055" y="3682950"/>
                <a:ext cx="736800" cy="252300"/>
              </a:xfrm>
              <a:prstGeom prst="roundRect">
                <a:avLst>
                  <a:gd name="adj" fmla="val 16667"/>
                </a:avLst>
              </a:prstGeom>
              <a:solidFill>
                <a:srgbClr val="EA999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1867"/>
                  <a:t>Just</a:t>
                </a:r>
                <a:endParaRPr sz="1867"/>
              </a:p>
            </p:txBody>
          </p:sp>
          <p:sp>
            <p:nvSpPr>
              <p:cNvPr id="10" name="Google Shape;681;p51">
                <a:extLst>
                  <a:ext uri="{FF2B5EF4-FFF2-40B4-BE49-F238E27FC236}">
                    <a16:creationId xmlns:a16="http://schemas.microsoft.com/office/drawing/2014/main" id="{588D4A06-E349-F831-00D9-F4EED1C0C595}"/>
                  </a:ext>
                </a:extLst>
              </p:cNvPr>
              <p:cNvSpPr/>
              <p:nvPr/>
            </p:nvSpPr>
            <p:spPr>
              <a:xfrm>
                <a:off x="2921253" y="3682950"/>
                <a:ext cx="736800" cy="252300"/>
              </a:xfrm>
              <a:prstGeom prst="roundRect">
                <a:avLst>
                  <a:gd name="adj" fmla="val 16667"/>
                </a:avLst>
              </a:prstGeom>
              <a:solidFill>
                <a:srgbClr val="EA9999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1867"/>
                  <a:t>do</a:t>
                </a:r>
                <a:endParaRPr sz="1867"/>
              </a:p>
            </p:txBody>
          </p:sp>
        </p:grpSp>
      </p:grpSp>
      <p:sp>
        <p:nvSpPr>
          <p:cNvPr id="11" name="Google Shape;94;p3">
            <a:extLst>
              <a:ext uri="{FF2B5EF4-FFF2-40B4-BE49-F238E27FC236}">
                <a16:creationId xmlns:a16="http://schemas.microsoft.com/office/drawing/2014/main" id="{A17D0687-A243-766E-6990-06FE34933C8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GPT: </a:t>
            </a:r>
            <a:r>
              <a:rPr lang="pt-PT" dirty="0" err="1"/>
              <a:t>Model</a:t>
            </a:r>
            <a:r>
              <a:rPr lang="pt-PT" dirty="0"/>
              <a:t> Fine-</a:t>
            </a:r>
            <a:r>
              <a:rPr lang="pt-PT" dirty="0" err="1"/>
              <a:t>Tuning</a:t>
            </a:r>
            <a:endParaRPr dirty="0"/>
          </a:p>
        </p:txBody>
      </p:sp>
      <p:sp>
        <p:nvSpPr>
          <p:cNvPr id="690" name="Google Shape;690;p52"/>
          <p:cNvSpPr txBox="1">
            <a:spLocks noGrp="1"/>
          </p:cNvSpPr>
          <p:nvPr>
            <p:ph type="body" idx="1"/>
          </p:nvPr>
        </p:nvSpPr>
        <p:spPr>
          <a:xfrm>
            <a:off x="415600" y="1662545"/>
            <a:ext cx="11150966" cy="424962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indent="-474121">
              <a:buSzPts val="2000"/>
            </a:pPr>
            <a:r>
              <a:rPr lang="pt-PT" sz="2667" b="1" dirty="0" err="1"/>
              <a:t>Summarization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 err="1"/>
              <a:t>Ask</a:t>
            </a:r>
            <a:r>
              <a:rPr lang="pt-PT" sz="2667" dirty="0"/>
              <a:t> to </a:t>
            </a:r>
            <a:r>
              <a:rPr lang="pt-PT" sz="2667" dirty="0" err="1"/>
              <a:t>summarize</a:t>
            </a:r>
            <a:r>
              <a:rPr lang="pt-PT" sz="2667" dirty="0"/>
              <a:t> a </a:t>
            </a:r>
            <a:r>
              <a:rPr lang="pt-PT" sz="2667" dirty="0" err="1"/>
              <a:t>certain</a:t>
            </a:r>
            <a:r>
              <a:rPr lang="pt-PT" sz="2667" dirty="0"/>
              <a:t> </a:t>
            </a:r>
            <a:r>
              <a:rPr lang="pt-PT" sz="2667" dirty="0" err="1"/>
              <a:t>amount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text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</a:pPr>
            <a:endParaRPr lang="pt-PT" sz="2667" b="1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667" b="1" dirty="0"/>
              <a:t>Question-</a:t>
            </a:r>
            <a:r>
              <a:rPr lang="pt-PT" sz="2667" b="1" dirty="0" err="1"/>
              <a:t>Answering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 err="1"/>
              <a:t>Ask</a:t>
            </a:r>
            <a:r>
              <a:rPr lang="pt-PT" sz="2667" dirty="0"/>
              <a:t> to </a:t>
            </a:r>
            <a:r>
              <a:rPr lang="pt-PT" sz="2667" dirty="0" err="1"/>
              <a:t>answer</a:t>
            </a:r>
            <a:r>
              <a:rPr lang="pt-PT" sz="2667" dirty="0"/>
              <a:t> a </a:t>
            </a:r>
            <a:r>
              <a:rPr lang="pt-PT" sz="2667" dirty="0" err="1"/>
              <a:t>question</a:t>
            </a:r>
            <a:endParaRPr sz="2667" dirty="0"/>
          </a:p>
          <a:p>
            <a:pPr lvl="1"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667" dirty="0" err="1"/>
              <a:t>Give</a:t>
            </a:r>
            <a:r>
              <a:rPr lang="pt-PT" sz="2667" dirty="0"/>
              <a:t> </a:t>
            </a:r>
            <a:r>
              <a:rPr lang="pt-PT" sz="2667" dirty="0" err="1"/>
              <a:t>context</a:t>
            </a:r>
            <a:endParaRPr lang="pt-PT" sz="2667" dirty="0"/>
          </a:p>
          <a:p>
            <a:pPr indent="-474121">
              <a:spcBef>
                <a:spcPts val="1333"/>
              </a:spcBef>
              <a:spcAft>
                <a:spcPts val="1333"/>
              </a:spcAft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spcAft>
                <a:spcPts val="1333"/>
              </a:spcAft>
              <a:buSzPts val="2000"/>
            </a:pPr>
            <a:r>
              <a:rPr lang="pt-PT" sz="2934" b="1" dirty="0" err="1"/>
              <a:t>Recent</a:t>
            </a:r>
            <a:r>
              <a:rPr lang="pt-PT" sz="2934" b="1" dirty="0"/>
              <a:t> </a:t>
            </a:r>
            <a:r>
              <a:rPr lang="pt-PT" sz="2934" b="1" dirty="0" err="1"/>
              <a:t>alternatives</a:t>
            </a:r>
            <a:r>
              <a:rPr lang="pt-PT" sz="2934" b="1" dirty="0"/>
              <a:t> to </a:t>
            </a:r>
            <a:r>
              <a:rPr lang="pt-PT" sz="2934" b="1" dirty="0" err="1"/>
              <a:t>full</a:t>
            </a:r>
            <a:r>
              <a:rPr lang="pt-PT" sz="2934" b="1" dirty="0"/>
              <a:t> </a:t>
            </a:r>
            <a:r>
              <a:rPr lang="pt-PT" sz="2934" b="1" dirty="0" err="1"/>
              <a:t>model</a:t>
            </a:r>
            <a:r>
              <a:rPr lang="pt-PT" sz="2934" b="1" dirty="0"/>
              <a:t> fine-</a:t>
            </a:r>
            <a:r>
              <a:rPr lang="pt-PT" sz="2934" b="1" dirty="0" err="1"/>
              <a:t>tuning</a:t>
            </a:r>
            <a:r>
              <a:rPr lang="pt-PT" sz="2934" b="1" dirty="0"/>
              <a:t>: </a:t>
            </a:r>
            <a:r>
              <a:rPr lang="pt-PT" sz="2934" dirty="0" err="1"/>
              <a:t>LoRA</a:t>
            </a:r>
            <a:r>
              <a:rPr lang="pt-PT" sz="2934" dirty="0"/>
              <a:t>, </a:t>
            </a:r>
            <a:r>
              <a:rPr lang="pt-PT" sz="2934" dirty="0" err="1"/>
              <a:t>QLoRA</a:t>
            </a:r>
            <a:r>
              <a:rPr lang="pt-PT" sz="2934" dirty="0"/>
              <a:t>, ...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381BFE4-3728-B2C1-A3B7-4E87BDEDD75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3298917E-1519-89D7-1E36-4671C333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EC83A25A-AB66-4C70-2127-65A5F0E5DD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Parameter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Fine-</a:t>
            </a:r>
            <a:r>
              <a:rPr lang="pt-PT" dirty="0" err="1"/>
              <a:t>Tuning</a:t>
            </a:r>
            <a:r>
              <a:rPr lang="pt-PT" dirty="0"/>
              <a:t> (PEFT)</a:t>
            </a:r>
            <a:endParaRPr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221A624-94E4-5742-1A35-78499D13446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8C89B-75BE-2824-2854-AC07CD11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6" y="1333636"/>
            <a:ext cx="6429531" cy="4280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7F261D-45B3-7EA1-6C0D-3579990B6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183" y="2292596"/>
            <a:ext cx="4718187" cy="23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1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66279FBB-6F13-D654-C086-9920EEA8E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687DAE53-D92B-BDC8-24F1-EFC512AC8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/>
              <a:t>PEFT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LoRA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QLoRA</a:t>
            </a:r>
            <a:endParaRPr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9173E12-11D9-F8DC-AD56-854AD44FD94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694D4-B17C-0F90-5969-A5B3C828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611448"/>
            <a:ext cx="5518150" cy="386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C20C1-4717-5419-C3B2-DC5EF3D5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84" y="1780984"/>
            <a:ext cx="5226716" cy="32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8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9BC4FB61-B8A3-BEEE-D1FC-AD2C8021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9E822F1B-D7B5-68CE-04CA-C730743AF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Larger</a:t>
            </a:r>
            <a:r>
              <a:rPr lang="pt-PT" dirty="0"/>
              <a:t> GPT </a:t>
            </a:r>
            <a:r>
              <a:rPr lang="pt-PT" dirty="0" err="1"/>
              <a:t>Models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In-Context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dirty="0"/>
          </a:p>
        </p:txBody>
      </p:sp>
      <p:sp>
        <p:nvSpPr>
          <p:cNvPr id="690" name="Google Shape;690;p52">
            <a:extLst>
              <a:ext uri="{FF2B5EF4-FFF2-40B4-BE49-F238E27FC236}">
                <a16:creationId xmlns:a16="http://schemas.microsoft.com/office/drawing/2014/main" id="{46F57594-4DAE-3FC5-793F-18658313A8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667" b="1" dirty="0" err="1"/>
              <a:t>Scaling</a:t>
            </a:r>
            <a:r>
              <a:rPr lang="pt-PT" sz="2667" b="1" dirty="0"/>
              <a:t> </a:t>
            </a:r>
            <a:r>
              <a:rPr lang="pt-PT" sz="2667" b="1" dirty="0" err="1"/>
              <a:t>model</a:t>
            </a:r>
            <a:r>
              <a:rPr lang="pt-PT" sz="2667" b="1" dirty="0"/>
              <a:t> </a:t>
            </a:r>
            <a:r>
              <a:rPr lang="pt-PT" sz="2667" b="1" dirty="0" err="1"/>
              <a:t>size</a:t>
            </a:r>
            <a:r>
              <a:rPr lang="pt-PT" sz="2667" b="1" dirty="0"/>
              <a:t> (GPT-2 </a:t>
            </a:r>
            <a:r>
              <a:rPr lang="pt-PT" sz="2667" b="1" dirty="0" err="1"/>
              <a:t>vs</a:t>
            </a:r>
            <a:r>
              <a:rPr lang="pt-PT" sz="2667" b="1" dirty="0"/>
              <a:t> GPT-3) leads to </a:t>
            </a:r>
            <a:r>
              <a:rPr lang="pt-PT" sz="2667" b="1" dirty="0" err="1"/>
              <a:t>emerging</a:t>
            </a:r>
            <a:r>
              <a:rPr lang="pt-PT" sz="2667" b="1" dirty="0"/>
              <a:t> </a:t>
            </a:r>
            <a:r>
              <a:rPr lang="pt-PT" sz="2667" b="1" dirty="0" err="1"/>
              <a:t>abilities</a:t>
            </a:r>
            <a:r>
              <a:rPr lang="pt-PT" sz="2667" b="1" dirty="0"/>
              <a:t>:</a:t>
            </a:r>
            <a:endParaRPr sz="2667" b="1" dirty="0"/>
          </a:p>
          <a:p>
            <a:pPr lvl="1" indent="-474121">
              <a:spcBef>
                <a:spcPts val="1333"/>
              </a:spcBef>
              <a:buSzPts val="2000"/>
            </a:pPr>
            <a:r>
              <a:rPr lang="pt-PT" sz="2667" dirty="0"/>
              <a:t>Use </a:t>
            </a:r>
            <a:r>
              <a:rPr lang="pt-PT" sz="2667" dirty="0" err="1"/>
              <a:t>in-context</a:t>
            </a:r>
            <a:r>
              <a:rPr lang="pt-PT" sz="2667" dirty="0"/>
              <a:t> </a:t>
            </a:r>
            <a:r>
              <a:rPr lang="pt-PT" sz="2667" dirty="0" err="1"/>
              <a:t>learning</a:t>
            </a:r>
            <a:r>
              <a:rPr lang="pt-PT" sz="2667" dirty="0"/>
              <a:t> </a:t>
            </a:r>
            <a:r>
              <a:rPr lang="pt-PT" sz="2667" dirty="0" err="1"/>
              <a:t>instead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 fine-</a:t>
            </a:r>
            <a:r>
              <a:rPr lang="pt-PT" sz="2667" dirty="0" err="1"/>
              <a:t>tuning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</a:pPr>
            <a:endParaRPr lang="pt-PT" sz="2667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F2BA8A8-C3C9-DC39-A081-0567D28E50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0" name="Picture 2" descr="Understanding In-context Learning in Large Language Models ( like GPT3/GPT-J/GPTNeoX  ) | by ML Blogger | Medium">
            <a:extLst>
              <a:ext uri="{FF2B5EF4-FFF2-40B4-BE49-F238E27FC236}">
                <a16:creationId xmlns:a16="http://schemas.microsoft.com/office/drawing/2014/main" id="{6BE86C33-156C-3475-57D5-7D833312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48" y="2462594"/>
            <a:ext cx="7238835" cy="3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610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>
          <a:extLst>
            <a:ext uri="{FF2B5EF4-FFF2-40B4-BE49-F238E27FC236}">
              <a16:creationId xmlns:a16="http://schemas.microsoft.com/office/drawing/2014/main" id="{D7B1A81D-DBAA-B4D6-3200-D9947526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2">
            <a:extLst>
              <a:ext uri="{FF2B5EF4-FFF2-40B4-BE49-F238E27FC236}">
                <a16:creationId xmlns:a16="http://schemas.microsoft.com/office/drawing/2014/main" id="{F900BE55-78A4-4542-1645-64155C1F3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From</a:t>
            </a:r>
            <a:r>
              <a:rPr lang="pt-PT" dirty="0"/>
              <a:t> GPT-3 to </a:t>
            </a:r>
            <a:r>
              <a:rPr lang="pt-PT" dirty="0" err="1"/>
              <a:t>ChatGPT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Beyond</a:t>
            </a:r>
            <a:endParaRPr dirty="0"/>
          </a:p>
        </p:txBody>
      </p:sp>
      <p:sp>
        <p:nvSpPr>
          <p:cNvPr id="690" name="Google Shape;690;p52">
            <a:extLst>
              <a:ext uri="{FF2B5EF4-FFF2-40B4-BE49-F238E27FC236}">
                <a16:creationId xmlns:a16="http://schemas.microsoft.com/office/drawing/2014/main" id="{BE74CEF4-AFFD-0855-9A42-72BA6197D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662544"/>
            <a:ext cx="11055964" cy="4067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indent="-474121">
              <a:buSzPts val="2000"/>
            </a:pPr>
            <a:r>
              <a:rPr lang="pt-PT" sz="2800" dirty="0" err="1"/>
              <a:t>Further</a:t>
            </a:r>
            <a:r>
              <a:rPr lang="pt-PT" sz="2800" dirty="0"/>
              <a:t> training to </a:t>
            </a:r>
            <a:r>
              <a:rPr lang="pt-PT" sz="2800" dirty="0" err="1"/>
              <a:t>interact</a:t>
            </a:r>
            <a:r>
              <a:rPr lang="pt-PT" sz="2800" dirty="0"/>
              <a:t> in </a:t>
            </a:r>
            <a:r>
              <a:rPr lang="pt-PT" sz="2800" dirty="0" err="1"/>
              <a:t>the</a:t>
            </a:r>
            <a:r>
              <a:rPr lang="pt-PT" sz="2800" dirty="0"/>
              <a:t> </a:t>
            </a:r>
            <a:r>
              <a:rPr lang="pt-PT" sz="2800" dirty="0" err="1"/>
              <a:t>form</a:t>
            </a:r>
            <a:r>
              <a:rPr lang="pt-PT" sz="2800" dirty="0"/>
              <a:t> </a:t>
            </a:r>
            <a:r>
              <a:rPr lang="pt-PT" sz="2800" dirty="0" err="1"/>
              <a:t>of</a:t>
            </a:r>
            <a:r>
              <a:rPr lang="pt-PT" sz="2800" dirty="0"/>
              <a:t> a </a:t>
            </a:r>
            <a:r>
              <a:rPr lang="pt-PT" sz="2800" dirty="0" err="1"/>
              <a:t>conversational</a:t>
            </a:r>
            <a:r>
              <a:rPr lang="pt-PT" sz="2800" dirty="0"/>
              <a:t> dialogue,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provide</a:t>
            </a:r>
            <a:r>
              <a:rPr lang="pt-PT" sz="2800" dirty="0"/>
              <a:t> </a:t>
            </a:r>
            <a:r>
              <a:rPr lang="pt-PT" sz="2800" dirty="0" err="1"/>
              <a:t>human-like</a:t>
            </a:r>
            <a:r>
              <a:rPr lang="pt-PT" sz="2800" dirty="0"/>
              <a:t> responses to </a:t>
            </a:r>
            <a:r>
              <a:rPr lang="pt-PT" sz="2800" dirty="0" err="1"/>
              <a:t>instructions</a:t>
            </a:r>
            <a:r>
              <a:rPr lang="pt-PT" sz="2800" dirty="0"/>
              <a:t>.</a:t>
            </a:r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r>
              <a:rPr lang="pt-PT" sz="2800" dirty="0" err="1"/>
              <a:t>Finetuning</a:t>
            </a:r>
            <a:r>
              <a:rPr lang="pt-PT" sz="2800" dirty="0"/>
              <a:t> </a:t>
            </a:r>
            <a:r>
              <a:rPr lang="pt-PT" sz="2800" dirty="0" err="1"/>
              <a:t>large</a:t>
            </a:r>
            <a:r>
              <a:rPr lang="pt-PT" sz="2800" dirty="0"/>
              <a:t> GPT </a:t>
            </a:r>
            <a:r>
              <a:rPr lang="pt-PT" sz="2800" dirty="0" err="1"/>
              <a:t>model</a:t>
            </a:r>
            <a:r>
              <a:rPr lang="pt-PT" sz="2800" dirty="0"/>
              <a:t> to </a:t>
            </a:r>
            <a:r>
              <a:rPr lang="pt-PT" sz="2800" dirty="0" err="1"/>
              <a:t>human</a:t>
            </a:r>
            <a:r>
              <a:rPr lang="pt-PT" sz="2800" dirty="0"/>
              <a:t> </a:t>
            </a:r>
            <a:r>
              <a:rPr lang="pt-PT" sz="2800" dirty="0" err="1"/>
              <a:t>preferences</a:t>
            </a:r>
            <a:r>
              <a:rPr lang="pt-PT" sz="2800" dirty="0"/>
              <a:t> </a:t>
            </a:r>
            <a:r>
              <a:rPr lang="pt-PT" sz="2800" dirty="0" err="1"/>
              <a:t>over</a:t>
            </a:r>
            <a:r>
              <a:rPr lang="pt-PT" sz="2800" dirty="0"/>
              <a:t> responses, </a:t>
            </a:r>
            <a:r>
              <a:rPr lang="pt-PT" sz="2800" dirty="0" err="1"/>
              <a:t>with</a:t>
            </a:r>
            <a:r>
              <a:rPr lang="pt-PT" sz="2800" dirty="0"/>
              <a:t> </a:t>
            </a:r>
            <a:r>
              <a:rPr lang="pt-PT" sz="2800" dirty="0" err="1"/>
              <a:t>Reinforcement</a:t>
            </a:r>
            <a:r>
              <a:rPr lang="pt-PT" sz="2800" dirty="0"/>
              <a:t> </a:t>
            </a:r>
            <a:r>
              <a:rPr lang="pt-PT" sz="2800" dirty="0" err="1"/>
              <a:t>Learning</a:t>
            </a:r>
            <a:r>
              <a:rPr lang="pt-PT" sz="2800" dirty="0"/>
              <a:t> </a:t>
            </a:r>
            <a:r>
              <a:rPr lang="pt-PT" sz="2800" dirty="0" err="1"/>
              <a:t>from</a:t>
            </a:r>
            <a:r>
              <a:rPr lang="pt-PT" sz="2800" dirty="0"/>
              <a:t> </a:t>
            </a:r>
            <a:r>
              <a:rPr lang="pt-PT" sz="2800" dirty="0" err="1"/>
              <a:t>Human</a:t>
            </a:r>
            <a:r>
              <a:rPr lang="pt-PT" sz="2800" dirty="0"/>
              <a:t> Feedback (RLHF).</a:t>
            </a:r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endParaRPr lang="pt-PT" sz="2800" dirty="0"/>
          </a:p>
          <a:p>
            <a:pPr indent="-474121">
              <a:buSzPts val="2000"/>
            </a:pPr>
            <a:r>
              <a:rPr lang="pt-PT" sz="2800" b="1" dirty="0" err="1"/>
              <a:t>Many</a:t>
            </a:r>
            <a:r>
              <a:rPr lang="pt-PT" sz="2800" b="1" dirty="0"/>
              <a:t> </a:t>
            </a:r>
            <a:r>
              <a:rPr lang="pt-PT" sz="2800" b="1" dirty="0" err="1"/>
              <a:t>extensions</a:t>
            </a:r>
            <a:r>
              <a:rPr lang="pt-PT" sz="2800" b="1" dirty="0"/>
              <a:t>/</a:t>
            </a:r>
            <a:r>
              <a:rPr lang="pt-PT" sz="2800" b="1" dirty="0" err="1"/>
              <a:t>simplifications</a:t>
            </a:r>
            <a:r>
              <a:rPr lang="pt-PT" sz="2800" b="1" dirty="0"/>
              <a:t> </a:t>
            </a:r>
            <a:r>
              <a:rPr lang="pt-PT" sz="2800" b="1" dirty="0" err="1"/>
              <a:t>over</a:t>
            </a:r>
            <a:r>
              <a:rPr lang="pt-PT" sz="2800" b="1" dirty="0"/>
              <a:t> original </a:t>
            </a:r>
            <a:r>
              <a:rPr lang="pt-PT" sz="2800" b="1" dirty="0" err="1"/>
              <a:t>proposal</a:t>
            </a:r>
            <a:r>
              <a:rPr lang="pt-PT" sz="2800" b="1" dirty="0"/>
              <a:t>!</a:t>
            </a:r>
          </a:p>
          <a:p>
            <a:pPr lvl="1" indent="-474121">
              <a:buSzPts val="2000"/>
            </a:pPr>
            <a:r>
              <a:rPr lang="pt-PT" sz="2400" dirty="0" err="1"/>
              <a:t>Architectural</a:t>
            </a:r>
            <a:r>
              <a:rPr lang="pt-PT" sz="2400" dirty="0"/>
              <a:t> </a:t>
            </a:r>
            <a:r>
              <a:rPr lang="pt-PT" sz="2400" dirty="0" err="1"/>
              <a:t>changes</a:t>
            </a:r>
            <a:r>
              <a:rPr lang="pt-PT" sz="2400" dirty="0"/>
              <a:t> </a:t>
            </a:r>
            <a:r>
              <a:rPr lang="pt-PT" sz="2400" dirty="0" err="1"/>
              <a:t>over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Transformer</a:t>
            </a:r>
            <a:r>
              <a:rPr lang="pt-PT" sz="2400" dirty="0"/>
              <a:t> </a:t>
            </a:r>
            <a:r>
              <a:rPr lang="pt-PT" sz="2400" dirty="0" err="1"/>
              <a:t>decoder</a:t>
            </a:r>
            <a:r>
              <a:rPr lang="pt-PT" sz="2400" dirty="0"/>
              <a:t> </a:t>
            </a:r>
            <a:r>
              <a:rPr lang="pt-PT" sz="2400" dirty="0" err="1"/>
              <a:t>architecture</a:t>
            </a:r>
            <a:r>
              <a:rPr lang="pt-PT" sz="2400" dirty="0"/>
              <a:t>.</a:t>
            </a:r>
          </a:p>
          <a:p>
            <a:pPr lvl="1" indent="-474121">
              <a:buSzPts val="2000"/>
            </a:pPr>
            <a:r>
              <a:rPr lang="pt-PT" sz="2400" dirty="0" err="1"/>
              <a:t>Alternative</a:t>
            </a:r>
            <a:r>
              <a:rPr lang="pt-PT" sz="2400" dirty="0"/>
              <a:t> </a:t>
            </a:r>
            <a:r>
              <a:rPr lang="pt-PT" sz="2400" dirty="0" err="1"/>
              <a:t>learning</a:t>
            </a:r>
            <a:r>
              <a:rPr lang="pt-PT" sz="2400" dirty="0"/>
              <a:t> </a:t>
            </a:r>
            <a:r>
              <a:rPr lang="pt-PT" sz="2400" dirty="0" err="1"/>
              <a:t>objectives</a:t>
            </a:r>
            <a:r>
              <a:rPr lang="pt-PT" sz="2400" dirty="0"/>
              <a:t> for </a:t>
            </a:r>
            <a:r>
              <a:rPr lang="pt-PT" sz="2400" dirty="0" err="1"/>
              <a:t>aligning</a:t>
            </a:r>
            <a:r>
              <a:rPr lang="pt-PT" sz="2400" dirty="0"/>
              <a:t> </a:t>
            </a:r>
            <a:r>
              <a:rPr lang="pt-PT" sz="2400" dirty="0" err="1"/>
              <a:t>models</a:t>
            </a:r>
            <a:r>
              <a:rPr lang="pt-PT" sz="2400" dirty="0"/>
              <a:t> to </a:t>
            </a:r>
            <a:r>
              <a:rPr lang="pt-PT" sz="2400" dirty="0" err="1"/>
              <a:t>human</a:t>
            </a:r>
            <a:r>
              <a:rPr lang="pt-PT" sz="2400" dirty="0"/>
              <a:t> </a:t>
            </a:r>
            <a:r>
              <a:rPr lang="pt-PT" sz="2400" dirty="0" err="1"/>
              <a:t>preferences</a:t>
            </a:r>
            <a:endParaRPr lang="pt-PT" sz="2400" dirty="0"/>
          </a:p>
          <a:p>
            <a:pPr lvl="2" indent="-474121">
              <a:buSzPts val="2000"/>
            </a:pPr>
            <a:r>
              <a:rPr lang="pt-PT" sz="2400" dirty="0"/>
              <a:t>E.g., </a:t>
            </a:r>
            <a:r>
              <a:rPr lang="pt-PT" sz="2400" dirty="0" err="1"/>
              <a:t>Direct</a:t>
            </a:r>
            <a:r>
              <a:rPr lang="pt-PT" sz="2400" dirty="0"/>
              <a:t> </a:t>
            </a:r>
            <a:r>
              <a:rPr lang="pt-PT" sz="2400" dirty="0" err="1"/>
              <a:t>Preference</a:t>
            </a:r>
            <a:r>
              <a:rPr lang="pt-PT" sz="2400" dirty="0"/>
              <a:t> </a:t>
            </a:r>
            <a:r>
              <a:rPr lang="pt-PT" sz="2400" dirty="0" err="1"/>
              <a:t>Optimization</a:t>
            </a:r>
            <a:r>
              <a:rPr lang="pt-PT" sz="2400" dirty="0"/>
              <a:t> (DPO) </a:t>
            </a:r>
            <a:r>
              <a:rPr lang="pt-PT" sz="2400" dirty="0" err="1"/>
              <a:t>instead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RLHF </a:t>
            </a:r>
            <a:r>
              <a:rPr lang="pt-PT" sz="2400" dirty="0" err="1"/>
              <a:t>with</a:t>
            </a:r>
            <a:r>
              <a:rPr lang="pt-PT" sz="2400" dirty="0"/>
              <a:t> PPO</a:t>
            </a:r>
          </a:p>
          <a:p>
            <a:pPr lvl="2" indent="-474121">
              <a:buSzPts val="2000"/>
            </a:pPr>
            <a:r>
              <a:rPr lang="pt-PT" sz="2400" dirty="0"/>
              <a:t>E.g., </a:t>
            </a:r>
            <a:r>
              <a:rPr lang="pt-PT" sz="2400" dirty="0" err="1"/>
              <a:t>Group</a:t>
            </a:r>
            <a:r>
              <a:rPr lang="pt-PT" sz="2400" dirty="0"/>
              <a:t> </a:t>
            </a:r>
            <a:r>
              <a:rPr lang="pt-PT" sz="2400" dirty="0" err="1"/>
              <a:t>Relative</a:t>
            </a:r>
            <a:r>
              <a:rPr lang="pt-PT" sz="2400" dirty="0"/>
              <a:t> </a:t>
            </a:r>
            <a:r>
              <a:rPr lang="pt-PT" sz="2400" dirty="0" err="1"/>
              <a:t>Policy</a:t>
            </a:r>
            <a:r>
              <a:rPr lang="pt-PT" sz="2400" dirty="0"/>
              <a:t> </a:t>
            </a:r>
            <a:r>
              <a:rPr lang="pt-PT" sz="2400" dirty="0" err="1"/>
              <a:t>Optimization</a:t>
            </a:r>
            <a:r>
              <a:rPr lang="pt-PT" sz="2400" dirty="0"/>
              <a:t> (GRPO)</a:t>
            </a:r>
            <a:endParaRPr sz="24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5614F65-27B7-9CF0-7C12-109630917E8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821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asic Understanding of the ChatGPT Model | by Renu Khandelwal | Medium">
            <a:extLst>
              <a:ext uri="{FF2B5EF4-FFF2-40B4-BE49-F238E27FC236}">
                <a16:creationId xmlns:a16="http://schemas.microsoft.com/office/drawing/2014/main" id="{33BA4CA2-E465-5439-C5B2-0DA304F93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8"/>
            <a:ext cx="12192000" cy="674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02916F7-9CD6-34D7-D4B7-884720B900D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1563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290E-104F-F4A2-4189-77528432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Reinforcement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Human</a:t>
            </a:r>
            <a:r>
              <a:rPr lang="pt-PT" dirty="0"/>
              <a:t> Feedback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9696-B147-DCEB-FAE6-3230719FD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10938"/>
            <a:ext cx="5856119" cy="4335308"/>
          </a:xfrm>
        </p:spPr>
        <p:txBody>
          <a:bodyPr>
            <a:normAutofit/>
          </a:bodyPr>
          <a:lstStyle/>
          <a:p>
            <a:r>
              <a:rPr lang="en-US" sz="1600" dirty="0"/>
              <a:t>RL policy is a language model that takes in a prompt and returns prob. distributions over text (state-action pairs)</a:t>
            </a:r>
          </a:p>
          <a:p>
            <a:endParaRPr lang="en-US" sz="700" dirty="0"/>
          </a:p>
          <a:p>
            <a:r>
              <a:rPr lang="en-US" sz="1600" dirty="0"/>
              <a:t>The action space of this policy is all the tokens corresponding to the vocabulary of the language model</a:t>
            </a:r>
          </a:p>
          <a:p>
            <a:endParaRPr lang="en-US" sz="700" dirty="0"/>
          </a:p>
          <a:p>
            <a:r>
              <a:rPr lang="en-US" sz="1600" dirty="0"/>
              <a:t>The state observation space is the distribution of possible input token sequences</a:t>
            </a:r>
          </a:p>
          <a:p>
            <a:endParaRPr lang="en-US" sz="700" dirty="0"/>
          </a:p>
          <a:p>
            <a:r>
              <a:rPr lang="en-US" sz="1600" dirty="0"/>
              <a:t>The reward function is a combination of the preference model and a constraint on policy shift (e.g., based on KL divergence), computing advantage for a state-action pair</a:t>
            </a:r>
          </a:p>
          <a:p>
            <a:endParaRPr lang="en-US" sz="700" dirty="0"/>
          </a:p>
          <a:p>
            <a:r>
              <a:rPr lang="en-US" sz="1600" dirty="0"/>
              <a:t>The update rule is the parameter update (e.g., from PPO) that maximizes the reward in the current batch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D9629-C1EB-8B74-EF4C-1E9EE655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119" y="1429432"/>
            <a:ext cx="5626331" cy="4428689"/>
          </a:xfrm>
          <a:prstGeom prst="rect">
            <a:avLst/>
          </a:prstGeom>
        </p:spPr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C575E3C3-DE67-2BD8-17FB-6EC497D37DA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8524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FA95-F81E-16DC-9613-E0B17EF5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253A45-5A02-E3B6-5E1B-51659DE9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46" y="1066711"/>
            <a:ext cx="10707972" cy="48161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E101CD-D241-C162-30C1-B66F2C00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>
            <a:normAutofit/>
          </a:bodyPr>
          <a:lstStyle/>
          <a:p>
            <a:r>
              <a:rPr lang="pt-PT" dirty="0"/>
              <a:t>PPO versus GRPO</a:t>
            </a:r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E66C1BA2-631B-1697-238D-09D5ABD2A82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5103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678900" y="34927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made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5</a:t>
            </a:fld>
            <a:endParaRPr sz="2400" b="1">
              <a:solidFill>
                <a:schemeClr val="lt1"/>
              </a:solidFill>
            </a:endParaRPr>
          </a:p>
        </p:txBody>
      </p:sp>
      <p:grpSp>
        <p:nvGrpSpPr>
          <p:cNvPr id="114" name="Google Shape;114;p17"/>
          <p:cNvGrpSpPr/>
          <p:nvPr/>
        </p:nvGrpSpPr>
        <p:grpSpPr>
          <a:xfrm>
            <a:off x="1479600" y="1194281"/>
            <a:ext cx="3640800" cy="1056800"/>
            <a:chOff x="655850" y="1281275"/>
            <a:chExt cx="2730600" cy="792600"/>
          </a:xfrm>
        </p:grpSpPr>
        <p:sp>
          <p:nvSpPr>
            <p:cNvPr id="115" name="Google Shape;115;p17"/>
            <p:cNvSpPr/>
            <p:nvPr/>
          </p:nvSpPr>
          <p:spPr>
            <a:xfrm>
              <a:off x="655850" y="1482135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More Data!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16" name="Google Shape;11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93850" y="1281275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7"/>
          <p:cNvGrpSpPr/>
          <p:nvPr/>
        </p:nvGrpSpPr>
        <p:grpSpPr>
          <a:xfrm>
            <a:off x="6577067" y="2983931"/>
            <a:ext cx="3675732" cy="880465"/>
            <a:chOff x="4254550" y="2087625"/>
            <a:chExt cx="2756799" cy="660349"/>
          </a:xfrm>
        </p:grpSpPr>
        <p:sp>
          <p:nvSpPr>
            <p:cNvPr id="118" name="Google Shape;118;p17"/>
            <p:cNvSpPr/>
            <p:nvPr/>
          </p:nvSpPr>
          <p:spPr>
            <a:xfrm>
              <a:off x="4254550" y="2215235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More Parameters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19" name="Google Shape;11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1000" y="2087625"/>
              <a:ext cx="660349" cy="6603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Google Shape;120;p17"/>
          <p:cNvGrpSpPr/>
          <p:nvPr/>
        </p:nvGrpSpPr>
        <p:grpSpPr>
          <a:xfrm>
            <a:off x="6577067" y="1316981"/>
            <a:ext cx="3583267" cy="811433"/>
            <a:chOff x="5258375" y="1170737"/>
            <a:chExt cx="2687450" cy="608575"/>
          </a:xfrm>
        </p:grpSpPr>
        <p:sp>
          <p:nvSpPr>
            <p:cNvPr id="121" name="Google Shape;121;p17"/>
            <p:cNvSpPr/>
            <p:nvPr/>
          </p:nvSpPr>
          <p:spPr>
            <a:xfrm>
              <a:off x="5258375" y="1275810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Computer Power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22" name="Google Shape;12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7250" y="1170737"/>
              <a:ext cx="608575" cy="608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17" descr="Cumulative size of monthly crawl archives since 20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6630" y="2285264"/>
            <a:ext cx="3711011" cy="3311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7"/>
          <p:cNvGrpSpPr/>
          <p:nvPr/>
        </p:nvGrpSpPr>
        <p:grpSpPr>
          <a:xfrm>
            <a:off x="6577067" y="4254937"/>
            <a:ext cx="3749267" cy="1389265"/>
            <a:chOff x="6102150" y="2747979"/>
            <a:chExt cx="2811950" cy="1041949"/>
          </a:xfrm>
        </p:grpSpPr>
        <p:sp>
          <p:nvSpPr>
            <p:cNvPr id="126" name="Google Shape;126;p17"/>
            <p:cNvSpPr/>
            <p:nvPr/>
          </p:nvSpPr>
          <p:spPr>
            <a:xfrm>
              <a:off x="6102150" y="3170738"/>
              <a:ext cx="2488500" cy="481200"/>
            </a:xfrm>
            <a:prstGeom prst="roundRect">
              <a:avLst>
                <a:gd name="adj" fmla="val 16667"/>
              </a:avLst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Architecture</a:t>
              </a:r>
              <a:endParaRPr sz="1867" b="1">
                <a:solidFill>
                  <a:schemeClr val="lt1"/>
                </a:solidFill>
              </a:endParaRPr>
            </a:p>
          </p:txBody>
        </p:sp>
        <p:pic>
          <p:nvPicPr>
            <p:cNvPr id="127" name="Google Shape;127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7872150" y="2747979"/>
              <a:ext cx="1041949" cy="1041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7"/>
          <p:cNvSpPr txBox="1"/>
          <p:nvPr/>
        </p:nvSpPr>
        <p:spPr>
          <a:xfrm>
            <a:off x="5997875" y="2018590"/>
            <a:ext cx="48364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LLMs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require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massive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GPUs</a:t>
            </a:r>
            <a:r>
              <a:rPr lang="pt-PT" sz="2000" dirty="0">
                <a:solidFill>
                  <a:schemeClr val="dk1"/>
                </a:solidFill>
              </a:rPr>
              <a:t>/</a:t>
            </a:r>
            <a:r>
              <a:rPr lang="pt-PT" sz="2000" dirty="0" err="1">
                <a:solidFill>
                  <a:schemeClr val="dk1"/>
                </a:solidFill>
              </a:rPr>
              <a:t>TPUs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and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distributed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computing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5888970" y="5353162"/>
            <a:ext cx="48364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Transformers</a:t>
            </a:r>
            <a:r>
              <a:rPr lang="pt-PT" sz="2000" dirty="0">
                <a:solidFill>
                  <a:schemeClr val="dk1"/>
                </a:solidFill>
              </a:rPr>
              <a:t> (...</a:t>
            </a:r>
            <a:r>
              <a:rPr lang="pt-PT" sz="2000" dirty="0" err="1">
                <a:solidFill>
                  <a:schemeClr val="dk1"/>
                </a:solidFill>
              </a:rPr>
              <a:t>with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many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tweaks</a:t>
            </a:r>
            <a:r>
              <a:rPr lang="pt-PT" sz="2000" dirty="0">
                <a:solidFill>
                  <a:schemeClr val="dk1"/>
                </a:solidFill>
              </a:rPr>
              <a:t>...)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257575" y="3679948"/>
            <a:ext cx="42220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pt-PT" sz="2000" dirty="0" err="1">
                <a:solidFill>
                  <a:schemeClr val="dk1"/>
                </a:solidFill>
              </a:rPr>
              <a:t>From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millions</a:t>
            </a:r>
            <a:r>
              <a:rPr lang="pt-PT" sz="2000" dirty="0">
                <a:solidFill>
                  <a:schemeClr val="dk1"/>
                </a:solidFill>
              </a:rPr>
              <a:t> (BERT) to </a:t>
            </a:r>
            <a:r>
              <a:rPr lang="pt-PT" sz="2000" dirty="0" err="1">
                <a:solidFill>
                  <a:schemeClr val="dk1"/>
                </a:solidFill>
              </a:rPr>
              <a:t>trillions</a:t>
            </a:r>
            <a:r>
              <a:rPr lang="pt-PT" sz="2000" dirty="0">
                <a:solidFill>
                  <a:schemeClr val="dk1"/>
                </a:solidFill>
              </a:rPr>
              <a:t> (GPT-4) </a:t>
            </a:r>
            <a:r>
              <a:rPr lang="pt-PT" sz="2000" dirty="0" err="1">
                <a:solidFill>
                  <a:schemeClr val="dk1"/>
                </a:solidFill>
              </a:rPr>
              <a:t>of</a:t>
            </a:r>
            <a:r>
              <a:rPr lang="pt-PT" sz="2000" dirty="0">
                <a:solidFill>
                  <a:schemeClr val="dk1"/>
                </a:solidFill>
              </a:rPr>
              <a:t> </a:t>
            </a:r>
            <a:r>
              <a:rPr lang="pt-PT" sz="2000" dirty="0" err="1">
                <a:solidFill>
                  <a:schemeClr val="dk1"/>
                </a:solidFill>
              </a:rPr>
              <a:t>parameters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77CDB46-76BA-2312-3041-CED0482447F5}"/>
              </a:ext>
            </a:extLst>
          </p:cNvPr>
          <p:cNvSpPr txBox="1">
            <a:spLocks/>
          </p:cNvSpPr>
          <p:nvPr/>
        </p:nvSpPr>
        <p:spPr>
          <a:xfrm>
            <a:off x="11157650" y="6368225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FC7CC-C774-3608-B5CF-15183339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1" y="970601"/>
            <a:ext cx="3621975" cy="4351338"/>
          </a:xfrm>
        </p:spPr>
        <p:txBody>
          <a:bodyPr/>
          <a:lstStyle/>
          <a:p>
            <a:r>
              <a:rPr lang="en-US" dirty="0"/>
              <a:t>Many efforts (e.g., in the open-source community) to replicate </a:t>
            </a:r>
            <a:r>
              <a:rPr lang="en-US" dirty="0" err="1"/>
              <a:t>ChatGPT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Developments have led to a distribution of interesting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CF4CE-8040-2932-3EF0-1DBB29F4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51" y="63435"/>
            <a:ext cx="7144987" cy="5658559"/>
          </a:xfrm>
          <a:prstGeom prst="rect">
            <a:avLst/>
          </a:prstGeom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58BFE8F-462F-4F08-F02C-DC90A2D92DF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535126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B5F6-57D7-9239-CC44-8BF637CC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69" y="472133"/>
            <a:ext cx="10515600" cy="802921"/>
          </a:xfrm>
        </p:spPr>
        <p:txBody>
          <a:bodyPr/>
          <a:lstStyle/>
          <a:p>
            <a:r>
              <a:rPr lang="en-US" dirty="0"/>
              <a:t>Many open-source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FDF3-CE70-143F-ED4E-264FAA09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554" y="1175660"/>
            <a:ext cx="11238015" cy="4809507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 err="1"/>
              <a:t>LLaMA</a:t>
            </a:r>
            <a:r>
              <a:rPr lang="en-US" sz="2000" dirty="0"/>
              <a:t> (released on February 2023)</a:t>
            </a:r>
          </a:p>
          <a:p>
            <a:pPr lvl="1"/>
            <a:r>
              <a:rPr lang="en-US" sz="1600" dirty="0"/>
              <a:t>Openly replicate the capabilities of the commercial LLMs like GPT-3</a:t>
            </a:r>
          </a:p>
          <a:p>
            <a:r>
              <a:rPr lang="en-US" sz="2000" b="1" dirty="0"/>
              <a:t>Alpaca</a:t>
            </a:r>
            <a:r>
              <a:rPr lang="en-US" sz="2000" dirty="0"/>
              <a:t> (2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Synthetic instruction dataset created with </a:t>
            </a:r>
            <a:r>
              <a:rPr lang="en-US" sz="1600" dirty="0" err="1"/>
              <a:t>ChatGPT</a:t>
            </a:r>
            <a:r>
              <a:rPr lang="en-US" sz="1600" dirty="0"/>
              <a:t>, used to fine-tune </a:t>
            </a:r>
            <a:r>
              <a:rPr lang="en-US" sz="1600" dirty="0" err="1"/>
              <a:t>LLaMA</a:t>
            </a:r>
            <a:r>
              <a:rPr lang="en-US" sz="1600" dirty="0"/>
              <a:t> (supervised, instead of RL from inhuman feedback)</a:t>
            </a:r>
          </a:p>
          <a:p>
            <a:r>
              <a:rPr lang="en-US" sz="2000" b="1" dirty="0"/>
              <a:t>Vicuna</a:t>
            </a:r>
            <a:r>
              <a:rPr lang="en-US" sz="2000" dirty="0"/>
              <a:t> (3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user-shared conversations from </a:t>
            </a:r>
            <a:r>
              <a:rPr lang="en-US" sz="1600" dirty="0" err="1"/>
              <a:t>ChatGPT</a:t>
            </a:r>
            <a:r>
              <a:rPr lang="en-US" sz="1600" dirty="0"/>
              <a:t>, and evaluated with other LLMs (e.g., GPT4)</a:t>
            </a:r>
          </a:p>
          <a:p>
            <a:r>
              <a:rPr lang="en-US" sz="2000" b="1" dirty="0" err="1"/>
              <a:t>WizardLM</a:t>
            </a:r>
            <a:r>
              <a:rPr lang="en-US" sz="2000" dirty="0"/>
              <a:t> (5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Use other LLMs to create more challenging instruction datasets (i.e., rewrite instructions step by step into more complex ones)</a:t>
            </a:r>
          </a:p>
          <a:p>
            <a:r>
              <a:rPr lang="en-US" sz="2000" b="1" dirty="0" err="1"/>
              <a:t>Guancano</a:t>
            </a:r>
            <a:r>
              <a:rPr lang="en-US" sz="2000" dirty="0"/>
              <a:t> (9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cleaned/extended version of Alpaca, using </a:t>
            </a:r>
            <a:r>
              <a:rPr lang="en-US" sz="1600" dirty="0" err="1"/>
              <a:t>LoRA</a:t>
            </a:r>
            <a:r>
              <a:rPr lang="en-US" sz="1600" dirty="0"/>
              <a:t> and 4-bit quantization</a:t>
            </a:r>
          </a:p>
          <a:p>
            <a:r>
              <a:rPr lang="en-US" sz="2000" b="1" dirty="0"/>
              <a:t>Orca</a:t>
            </a:r>
            <a:r>
              <a:rPr lang="en-US" sz="2000" dirty="0"/>
              <a:t> (14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Trained with examples from GPT-4, including chain-of-thought examples</a:t>
            </a:r>
          </a:p>
          <a:p>
            <a:r>
              <a:rPr lang="en-US" sz="2000" b="1" dirty="0" err="1"/>
              <a:t>FalconLM</a:t>
            </a:r>
            <a:r>
              <a:rPr lang="en-US" sz="2000" dirty="0"/>
              <a:t> (14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Alternative to </a:t>
            </a:r>
            <a:r>
              <a:rPr lang="en-US" sz="1600" dirty="0" err="1"/>
              <a:t>LLaMA</a:t>
            </a:r>
            <a:r>
              <a:rPr lang="en-US" sz="1600" dirty="0"/>
              <a:t>, further finetuned on a mixture of chat/instruct datasets</a:t>
            </a:r>
          </a:p>
          <a:p>
            <a:r>
              <a:rPr lang="en-US" sz="2000" b="1" dirty="0"/>
              <a:t>Nous-Hermes</a:t>
            </a:r>
            <a:r>
              <a:rPr lang="en-US" sz="2000" dirty="0"/>
              <a:t> (15 weeks after </a:t>
            </a:r>
            <a:r>
              <a:rPr lang="en-US" sz="2000" dirty="0" err="1"/>
              <a:t>LLaMA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Fine-tuning </a:t>
            </a:r>
            <a:r>
              <a:rPr lang="en-US" sz="1600" dirty="0" err="1"/>
              <a:t>LLaMa</a:t>
            </a:r>
            <a:r>
              <a:rPr lang="en-US" sz="1600" dirty="0"/>
              <a:t> with large instruction data, almost entirely synthetic GPT-4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4228D-0DA6-8B87-F44F-EB96D3F11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290" y="4027070"/>
            <a:ext cx="2975156" cy="16744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83981DE0-2433-842F-2F50-79248283686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59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B5F6-57D7-9239-CC44-8BF637CC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465"/>
            <a:ext cx="10515600" cy="802921"/>
          </a:xfrm>
        </p:spPr>
        <p:txBody>
          <a:bodyPr/>
          <a:lstStyle/>
          <a:p>
            <a:r>
              <a:rPr lang="en-US" dirty="0"/>
              <a:t>Even more recent open(</a:t>
            </a:r>
            <a:r>
              <a:rPr lang="en-US" i="1" dirty="0" err="1"/>
              <a:t>ish</a:t>
            </a:r>
            <a:r>
              <a:rPr lang="en-US" dirty="0"/>
              <a:t>)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FDF3-CE70-143F-ED4E-264FAA091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4" y="1319386"/>
            <a:ext cx="7718961" cy="5318920"/>
          </a:xfrm>
        </p:spPr>
        <p:txBody>
          <a:bodyPr>
            <a:normAutofit/>
          </a:bodyPr>
          <a:lstStyle/>
          <a:p>
            <a:r>
              <a:rPr lang="en-US" sz="2000" b="1" dirty="0"/>
              <a:t>Meta </a:t>
            </a:r>
            <a:r>
              <a:rPr lang="en-US" sz="2000" b="1" dirty="0" err="1"/>
              <a:t>LLaMA</a:t>
            </a:r>
            <a:endParaRPr lang="en-US" sz="2000" b="1" dirty="0"/>
          </a:p>
          <a:p>
            <a:r>
              <a:rPr lang="en-US" sz="2000" b="1" dirty="0"/>
              <a:t>Google Gemma</a:t>
            </a:r>
          </a:p>
          <a:p>
            <a:r>
              <a:rPr lang="en-US" sz="2000" b="1" dirty="0"/>
              <a:t>Microsoft Phi-3, Phi-4, Orca, Orca-2, …</a:t>
            </a:r>
          </a:p>
          <a:p>
            <a:r>
              <a:rPr lang="en-US" sz="2000" b="1" dirty="0"/>
              <a:t>Alibaba Qwen</a:t>
            </a:r>
          </a:p>
          <a:p>
            <a:r>
              <a:rPr lang="en-US" sz="2000" b="1" dirty="0"/>
              <a:t>DeepSeek</a:t>
            </a:r>
          </a:p>
          <a:p>
            <a:r>
              <a:rPr lang="en-US" sz="2000" b="1" dirty="0"/>
              <a:t>Mistral, Falcon, </a:t>
            </a:r>
            <a:r>
              <a:rPr lang="en-US" sz="2000" b="1" dirty="0" err="1"/>
              <a:t>OLMo</a:t>
            </a:r>
            <a:r>
              <a:rPr lang="en-US" sz="2000" b="1" dirty="0"/>
              <a:t>, </a:t>
            </a:r>
            <a:r>
              <a:rPr lang="en-US" sz="2000" b="1" dirty="0" err="1"/>
              <a:t>EuroLLM</a:t>
            </a:r>
            <a:r>
              <a:rPr lang="en-US" sz="2000" b="1" dirty="0"/>
              <a:t>, …</a:t>
            </a:r>
          </a:p>
          <a:p>
            <a:pPr marL="0" indent="0">
              <a:buNone/>
            </a:pPr>
            <a:endParaRPr lang="en-US" sz="300" dirty="0"/>
          </a:p>
          <a:p>
            <a:r>
              <a:rPr lang="en-US" sz="2000" dirty="0"/>
              <a:t>Available in:</a:t>
            </a:r>
          </a:p>
          <a:p>
            <a:pPr lvl="1"/>
            <a:r>
              <a:rPr lang="en-US" sz="1400" dirty="0"/>
              <a:t>Different versions (e.g., fine-tuned to follow instructions)</a:t>
            </a:r>
          </a:p>
          <a:p>
            <a:pPr lvl="1"/>
            <a:r>
              <a:rPr lang="en-US" sz="1400" dirty="0"/>
              <a:t>Different sizes (e.g., 3B, 8B, 30B, 70B, 180B, 405B, 1T … parameters)</a:t>
            </a:r>
          </a:p>
          <a:p>
            <a:pPr lvl="1"/>
            <a:r>
              <a:rPr lang="en-US" sz="1400" dirty="0"/>
              <a:t>Different context lengths (e.g., 4K to 128K tokens)</a:t>
            </a:r>
          </a:p>
          <a:p>
            <a:pPr lvl="1"/>
            <a:r>
              <a:rPr lang="en-US" sz="1400" dirty="0"/>
              <a:t>Some are better with multilingual inputs</a:t>
            </a:r>
          </a:p>
          <a:p>
            <a:r>
              <a:rPr lang="en-US" sz="2000" dirty="0"/>
              <a:t>Evaluation results on public leaderboards</a:t>
            </a:r>
            <a:endParaRPr lang="en-US" sz="24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BA849716-0D6F-0464-3694-A1198F05133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CE894-47B7-746A-B57C-689B4B149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74" y="1417385"/>
            <a:ext cx="4408016" cy="41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41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49ED31AD-AF62-2F0D-0BE5-BE8A7E59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93E24757-95F4-579F-D259-CD1EC7A27A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7F0F623F-CCC0-8295-B659-07BAB6E92633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26C6B7EB-1BD2-D668-0CAE-C063A130F7EF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A1285785-FA5F-937A-B5FB-3512D5F696EB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86B1962B-8BB3-251A-A8CA-5A22AE7D0648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https://huggingface.co/docs/transformers/en/llm_tutorial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https://huggingface.co/docs/transformers/en/model_doc/llama3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1C443B1A-0736-F5E0-518F-AFBFF2A43A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55146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2C654-BEEF-5991-836D-51B12F1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3351-F606-2F7F-5BB5-89536AA40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37761-9772-6A8A-9679-11A584CE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b="1" dirty="0"/>
              <a:t>More Details on Language Decoding</a:t>
            </a:r>
          </a:p>
          <a:p>
            <a:endParaRPr lang="en-US" dirty="0"/>
          </a:p>
          <a:p>
            <a:r>
              <a:rPr lang="en-US" dirty="0"/>
              <a:t>Strategies and Software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D969F92-924A-7C7D-DA5B-EB120ED5293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780292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5"/>
          <p:cNvSpPr txBox="1">
            <a:spLocks noGrp="1"/>
          </p:cNvSpPr>
          <p:nvPr>
            <p:ph type="title"/>
          </p:nvPr>
        </p:nvSpPr>
        <p:spPr>
          <a:xfrm>
            <a:off x="415600" y="747746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Decoding</a:t>
            </a:r>
            <a:r>
              <a:rPr lang="pt-PT" dirty="0"/>
              <a:t> </a:t>
            </a:r>
            <a:r>
              <a:rPr lang="pt-PT" dirty="0" err="1"/>
              <a:t>Strategies</a:t>
            </a:r>
            <a:r>
              <a:rPr lang="pt-PT" dirty="0"/>
              <a:t> (1)</a:t>
            </a:r>
            <a:endParaRPr dirty="0"/>
          </a:p>
        </p:txBody>
      </p:sp>
      <p:pic>
        <p:nvPicPr>
          <p:cNvPr id="710" name="Google Shape;7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393458"/>
            <a:ext cx="11785605" cy="21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469D3E1-3E8E-D52F-3A24-3DCFFD5DE23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dirty="0" err="1"/>
              <a:t>Common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Decoding</a:t>
            </a:r>
            <a:r>
              <a:rPr lang="pt-PT" dirty="0"/>
              <a:t> </a:t>
            </a:r>
            <a:r>
              <a:rPr lang="pt-PT" dirty="0" err="1"/>
              <a:t>Strategies</a:t>
            </a:r>
            <a:r>
              <a:rPr lang="pt-PT" dirty="0"/>
              <a:t> (2)</a:t>
            </a:r>
            <a:endParaRPr dirty="0"/>
          </a:p>
        </p:txBody>
      </p:sp>
      <p:sp>
        <p:nvSpPr>
          <p:cNvPr id="718" name="Google Shape;718;p56"/>
          <p:cNvSpPr txBox="1">
            <a:spLocks noGrp="1"/>
          </p:cNvSpPr>
          <p:nvPr>
            <p:ph type="body" idx="1"/>
          </p:nvPr>
        </p:nvSpPr>
        <p:spPr>
          <a:xfrm>
            <a:off x="415600" y="1508165"/>
            <a:ext cx="8640000" cy="42276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74121">
              <a:buSzPts val="2000"/>
            </a:pPr>
            <a:r>
              <a:rPr lang="pt-PT" sz="2800" dirty="0" err="1"/>
              <a:t>Greedy</a:t>
            </a:r>
            <a:r>
              <a:rPr lang="pt-PT" sz="2800" dirty="0"/>
              <a:t> </a:t>
            </a:r>
            <a:r>
              <a:rPr lang="pt-PT" sz="2800" dirty="0" err="1"/>
              <a:t>Search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Beam</a:t>
            </a:r>
            <a:r>
              <a:rPr lang="pt-PT" sz="2800" dirty="0"/>
              <a:t> </a:t>
            </a:r>
            <a:r>
              <a:rPr lang="pt-PT" sz="2800" dirty="0" err="1"/>
              <a:t>Search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/>
              <a:t>Top-k </a:t>
            </a:r>
            <a:r>
              <a:rPr lang="pt-PT" sz="2800" dirty="0" err="1"/>
              <a:t>Sampling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9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Sampling</a:t>
            </a:r>
            <a:r>
              <a:rPr lang="pt-PT" sz="2800" dirty="0"/>
              <a:t> </a:t>
            </a:r>
            <a:r>
              <a:rPr lang="pt-PT" sz="2800" dirty="0" err="1"/>
              <a:t>with</a:t>
            </a:r>
            <a:r>
              <a:rPr lang="pt-PT" sz="2800" dirty="0"/>
              <a:t> </a:t>
            </a:r>
            <a:r>
              <a:rPr lang="pt-PT" sz="2800" dirty="0" err="1"/>
              <a:t>Temperature</a:t>
            </a:r>
            <a:endParaRPr lang="pt-PT" sz="2800" dirty="0"/>
          </a:p>
          <a:p>
            <a:pPr indent="-474121">
              <a:spcBef>
                <a:spcPts val="1333"/>
              </a:spcBef>
              <a:buSzPts val="2000"/>
            </a:pPr>
            <a:endParaRPr lang="pt-PT" sz="800" dirty="0"/>
          </a:p>
          <a:p>
            <a:pPr indent="-474121">
              <a:spcBef>
                <a:spcPts val="1333"/>
              </a:spcBef>
              <a:buSzPts val="2000"/>
            </a:pPr>
            <a:r>
              <a:rPr lang="pt-PT" sz="2800" dirty="0" err="1"/>
              <a:t>Nucleus</a:t>
            </a:r>
            <a:r>
              <a:rPr lang="pt-PT" sz="2800" dirty="0"/>
              <a:t> (Top-n) </a:t>
            </a:r>
            <a:r>
              <a:rPr lang="pt-PT" sz="2800" dirty="0" err="1"/>
              <a:t>Sampling</a:t>
            </a:r>
            <a:endParaRPr sz="28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461804A-25B8-5106-1407-F6AACA77EC6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Greedy</a:t>
            </a:r>
            <a:r>
              <a:rPr lang="pt-PT" dirty="0"/>
              <a:t> </a:t>
            </a:r>
            <a:r>
              <a:rPr lang="pt-PT" dirty="0" err="1"/>
              <a:t>Search</a:t>
            </a:r>
            <a:endParaRPr dirty="0"/>
          </a:p>
          <a:p>
            <a:pPr>
              <a:buSzPct val="39285"/>
            </a:pPr>
            <a:endParaRPr dirty="0"/>
          </a:p>
          <a:p>
            <a:endParaRPr dirty="0"/>
          </a:p>
        </p:txBody>
      </p:sp>
      <p:sp>
        <p:nvSpPr>
          <p:cNvPr id="725" name="Google Shape;725;p57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36079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PT" sz="2667" dirty="0" err="1"/>
              <a:t>Greedy</a:t>
            </a:r>
            <a:r>
              <a:rPr lang="pt-PT" sz="2667" dirty="0"/>
              <a:t> </a:t>
            </a:r>
            <a:r>
              <a:rPr lang="pt-PT" sz="2667" dirty="0" err="1"/>
              <a:t>search</a:t>
            </a:r>
            <a:r>
              <a:rPr lang="pt-PT" sz="2667" dirty="0"/>
              <a:t> takes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probable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step as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next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in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sequence</a:t>
            </a:r>
            <a:r>
              <a:rPr lang="pt-PT" sz="2667" dirty="0"/>
              <a:t>. </a:t>
            </a: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only</a:t>
            </a:r>
            <a:r>
              <a:rPr lang="pt-PT" sz="2667" dirty="0"/>
              <a:t> </a:t>
            </a:r>
            <a:r>
              <a:rPr lang="pt-PT" sz="2667" dirty="0" err="1"/>
              <a:t>retains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likely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stage</a:t>
            </a:r>
            <a:r>
              <a:rPr lang="pt-PT" sz="2667" dirty="0"/>
              <a:t>, </a:t>
            </a:r>
            <a:r>
              <a:rPr lang="pt-PT" sz="2667" dirty="0" err="1"/>
              <a:t>discarding</a:t>
            </a:r>
            <a:r>
              <a:rPr lang="pt-PT" sz="2667" dirty="0"/>
              <a:t> </a:t>
            </a:r>
            <a:r>
              <a:rPr lang="pt-PT" sz="2667" dirty="0" err="1"/>
              <a:t>all</a:t>
            </a:r>
            <a:r>
              <a:rPr lang="pt-PT" sz="2667" dirty="0"/>
              <a:t> </a:t>
            </a:r>
            <a:r>
              <a:rPr lang="pt-PT" sz="2667" dirty="0" err="1"/>
              <a:t>other</a:t>
            </a:r>
            <a:r>
              <a:rPr lang="pt-PT" sz="2667" dirty="0"/>
              <a:t> </a:t>
            </a:r>
            <a:r>
              <a:rPr lang="pt-PT" sz="2667" dirty="0" err="1"/>
              <a:t>potential</a:t>
            </a:r>
            <a:r>
              <a:rPr lang="pt-PT" sz="2667" dirty="0"/>
              <a:t> </a:t>
            </a:r>
            <a:r>
              <a:rPr lang="pt-PT" sz="2667" dirty="0" err="1"/>
              <a:t>options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726" name="Google Shape;726;p57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454981" y="2913007"/>
            <a:ext cx="2761013" cy="2840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F02915B0-8836-BEDE-905A-F4AC1C9F57A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Beam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(1)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33" name="Google Shape;733;p58"/>
          <p:cNvSpPr txBox="1">
            <a:spLocks noGrp="1"/>
          </p:cNvSpPr>
          <p:nvPr>
            <p:ph type="body" idx="1"/>
          </p:nvPr>
        </p:nvSpPr>
        <p:spPr>
          <a:xfrm>
            <a:off x="415600" y="1356967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PT" sz="2667" dirty="0" err="1"/>
              <a:t>Beam</a:t>
            </a:r>
            <a:r>
              <a:rPr lang="pt-PT" sz="2667" dirty="0"/>
              <a:t> </a:t>
            </a:r>
            <a:r>
              <a:rPr lang="pt-PT" sz="2667" dirty="0" err="1"/>
              <a:t>Size</a:t>
            </a:r>
            <a:r>
              <a:rPr lang="pt-PT" sz="2667" dirty="0"/>
              <a:t> (</a:t>
            </a:r>
            <a:r>
              <a:rPr lang="pt-PT" sz="2667" i="1" dirty="0"/>
              <a:t>k</a:t>
            </a:r>
            <a:r>
              <a:rPr lang="pt-PT" sz="2667" dirty="0"/>
              <a:t>): A </a:t>
            </a:r>
            <a:r>
              <a:rPr lang="pt-PT" sz="2667" dirty="0" err="1"/>
              <a:t>hyperparameter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determines </a:t>
            </a:r>
            <a:r>
              <a:rPr lang="pt-PT" sz="2667" dirty="0" err="1"/>
              <a:t>how</a:t>
            </a:r>
            <a:r>
              <a:rPr lang="pt-PT" sz="2667" dirty="0"/>
              <a:t> </a:t>
            </a:r>
            <a:r>
              <a:rPr lang="pt-PT" sz="2667" dirty="0" err="1"/>
              <a:t>many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 candidate </a:t>
            </a:r>
            <a:r>
              <a:rPr lang="pt-PT" sz="2667" dirty="0" err="1"/>
              <a:t>sequences</a:t>
            </a:r>
            <a:r>
              <a:rPr lang="pt-PT" sz="2667" dirty="0"/>
              <a:t> are </a:t>
            </a:r>
            <a:r>
              <a:rPr lang="pt-PT" sz="2667" dirty="0" err="1"/>
              <a:t>kept</a:t>
            </a:r>
            <a:r>
              <a:rPr lang="pt-PT" sz="2667" dirty="0"/>
              <a:t> </a:t>
            </a:r>
            <a:r>
              <a:rPr lang="pt-PT" sz="2667" dirty="0" err="1"/>
              <a:t>at</a:t>
            </a:r>
            <a:r>
              <a:rPr lang="pt-PT" sz="2667" dirty="0"/>
              <a:t> </a:t>
            </a:r>
            <a:r>
              <a:rPr lang="pt-PT" sz="2667" dirty="0" err="1"/>
              <a:t>each</a:t>
            </a:r>
            <a:r>
              <a:rPr lang="pt-PT" sz="2667" dirty="0"/>
              <a:t> time step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Select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 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 </a:t>
            </a:r>
            <a:r>
              <a:rPr lang="pt-PT" sz="2667" dirty="0" err="1"/>
              <a:t>with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highest</a:t>
            </a:r>
            <a:r>
              <a:rPr lang="pt-PT" sz="2667" dirty="0"/>
              <a:t> </a:t>
            </a:r>
            <a:r>
              <a:rPr lang="pt-PT" sz="2667" dirty="0" err="1"/>
              <a:t>predicted</a:t>
            </a:r>
            <a:r>
              <a:rPr lang="pt-PT" sz="2667" dirty="0"/>
              <a:t> </a:t>
            </a:r>
            <a:r>
              <a:rPr lang="pt-PT" sz="2667" dirty="0" err="1"/>
              <a:t>probabilities</a:t>
            </a:r>
            <a:r>
              <a:rPr lang="pt-PT" sz="2667" dirty="0"/>
              <a:t>. 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Subsequent</a:t>
            </a:r>
            <a:r>
              <a:rPr lang="pt-PT" sz="2667" dirty="0"/>
              <a:t> Steps: For </a:t>
            </a:r>
            <a:r>
              <a:rPr lang="pt-PT" sz="2667" dirty="0" err="1"/>
              <a:t>each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i="1" dirty="0"/>
              <a:t>k </a:t>
            </a:r>
            <a:r>
              <a:rPr lang="pt-PT" sz="2667" dirty="0"/>
              <a:t>candidate </a:t>
            </a:r>
            <a:r>
              <a:rPr lang="pt-PT" sz="2667" dirty="0" err="1"/>
              <a:t>sequences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previous</a:t>
            </a:r>
            <a:r>
              <a:rPr lang="pt-PT" sz="2667" dirty="0"/>
              <a:t> step, </a:t>
            </a:r>
            <a:r>
              <a:rPr lang="pt-PT" sz="2667" dirty="0" err="1"/>
              <a:t>predict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next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.</a:t>
            </a:r>
            <a:endParaRPr sz="2667" dirty="0"/>
          </a:p>
          <a:p>
            <a:pPr lvl="1" indent="-474121">
              <a:spcBef>
                <a:spcPts val="1333"/>
              </a:spcBef>
              <a:buSzPts val="2000"/>
              <a:buAutoNum type="alphaLcPeriod"/>
            </a:pPr>
            <a:r>
              <a:rPr lang="pt-PT" sz="2667" dirty="0" err="1"/>
              <a:t>Select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most</a:t>
            </a:r>
            <a:r>
              <a:rPr lang="pt-PT" sz="2667" dirty="0"/>
              <a:t> </a:t>
            </a:r>
            <a:r>
              <a:rPr lang="pt-PT" sz="2667" dirty="0" err="1"/>
              <a:t>likely</a:t>
            </a:r>
            <a:r>
              <a:rPr lang="pt-PT" sz="2667" dirty="0"/>
              <a:t> </a:t>
            </a:r>
            <a:r>
              <a:rPr lang="pt-PT" sz="2667" dirty="0" err="1"/>
              <a:t>sequences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all</a:t>
            </a:r>
            <a:r>
              <a:rPr lang="pt-PT" sz="2667" dirty="0"/>
              <a:t> </a:t>
            </a:r>
            <a:r>
              <a:rPr lang="pt-PT" sz="2667" dirty="0" err="1"/>
              <a:t>possible</a:t>
            </a:r>
            <a:r>
              <a:rPr lang="pt-PT" sz="2667" dirty="0"/>
              <a:t> </a:t>
            </a:r>
            <a:r>
              <a:rPr lang="pt-PT" sz="2667" dirty="0" err="1"/>
              <a:t>continuations</a:t>
            </a:r>
            <a:r>
              <a:rPr lang="pt-PT" sz="2667" dirty="0"/>
              <a:t>.</a:t>
            </a:r>
            <a:endParaRPr sz="2667" dirty="0"/>
          </a:p>
          <a:p>
            <a:pPr indent="-474121">
              <a:spcBef>
                <a:spcPts val="1333"/>
              </a:spcBef>
              <a:buSzPts val="2000"/>
              <a:buAutoNum type="arabicPeriod"/>
            </a:pPr>
            <a:r>
              <a:rPr lang="pt-PT" sz="2667" dirty="0" err="1"/>
              <a:t>Repeat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process</a:t>
            </a:r>
            <a:r>
              <a:rPr lang="pt-PT" sz="2667" dirty="0"/>
              <a:t> </a:t>
            </a:r>
            <a:r>
              <a:rPr lang="pt-PT" sz="2667" dirty="0" err="1"/>
              <a:t>until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 </a:t>
            </a:r>
            <a:r>
              <a:rPr lang="pt-PT" sz="2667" dirty="0" err="1"/>
              <a:t>generates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complete </a:t>
            </a:r>
            <a:r>
              <a:rPr lang="pt-PT" sz="2667" dirty="0" err="1"/>
              <a:t>sequence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</a:t>
            </a:r>
            <a:r>
              <a:rPr lang="pt-PT" sz="2667" dirty="0" err="1"/>
              <a:t>reaches</a:t>
            </a:r>
            <a:r>
              <a:rPr lang="pt-PT" sz="2667" dirty="0"/>
              <a:t> a </a:t>
            </a:r>
            <a:r>
              <a:rPr lang="pt-PT" sz="2667" dirty="0" err="1"/>
              <a:t>stopping</a:t>
            </a:r>
            <a:r>
              <a:rPr lang="pt-PT" sz="2667" dirty="0"/>
              <a:t> </a:t>
            </a:r>
            <a:r>
              <a:rPr lang="pt-PT" sz="2667" dirty="0" err="1"/>
              <a:t>criterion</a:t>
            </a:r>
            <a:r>
              <a:rPr lang="pt-PT" sz="2667" dirty="0"/>
              <a:t> (e.g., </a:t>
            </a:r>
            <a:r>
              <a:rPr lang="pt-PT" sz="2667" dirty="0" err="1"/>
              <a:t>max</a:t>
            </a:r>
            <a:r>
              <a:rPr lang="pt-PT" sz="2667" dirty="0"/>
              <a:t> </a:t>
            </a:r>
            <a:r>
              <a:rPr lang="pt-PT" sz="2667" dirty="0" err="1"/>
              <a:t>length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</a:t>
            </a:r>
            <a:r>
              <a:rPr lang="pt-PT" sz="2667" dirty="0" err="1"/>
              <a:t>end</a:t>
            </a:r>
            <a:r>
              <a:rPr lang="pt-PT" sz="2667" dirty="0"/>
              <a:t> </a:t>
            </a:r>
            <a:r>
              <a:rPr lang="pt-PT" sz="2667" dirty="0" err="1"/>
              <a:t>token</a:t>
            </a:r>
            <a:r>
              <a:rPr lang="pt-PT" sz="2667" dirty="0"/>
              <a:t>).</a:t>
            </a:r>
            <a:endParaRPr sz="2667" dirty="0"/>
          </a:p>
          <a:p>
            <a:pPr marL="0" indent="0">
              <a:spcBef>
                <a:spcPts val="1333"/>
              </a:spcBef>
              <a:buNone/>
            </a:pP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26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CD5ED29-75E4-4733-F9C1-E81F1465B1D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Beam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(2)</a:t>
            </a:r>
            <a:endParaRPr dirty="0"/>
          </a:p>
          <a:p>
            <a:endParaRPr dirty="0"/>
          </a:p>
          <a:p>
            <a:endParaRPr dirty="0"/>
          </a:p>
        </p:txBody>
      </p:sp>
      <p:pic>
        <p:nvPicPr>
          <p:cNvPr id="740" name="Google Shape;7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206" y="1356967"/>
            <a:ext cx="6875172" cy="43935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2BFB7C0-DAC8-958B-D3F8-0AED6459DC8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makes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30644" y="1424621"/>
            <a:ext cx="5765456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We</a:t>
            </a:r>
            <a:r>
              <a:rPr lang="pt-PT" sz="2000" dirty="0"/>
              <a:t> are (</a:t>
            </a:r>
            <a:r>
              <a:rPr lang="pt-PT" sz="2000" i="1" dirty="0" err="1"/>
              <a:t>still</a:t>
            </a:r>
            <a:r>
              <a:rPr lang="pt-PT" sz="2000" i="1" dirty="0"/>
              <a:t>, </a:t>
            </a:r>
            <a:r>
              <a:rPr lang="pt-PT" sz="2000" i="1" dirty="0" err="1"/>
              <a:t>but</a:t>
            </a:r>
            <a:r>
              <a:rPr lang="pt-PT" sz="2000" i="1" dirty="0"/>
              <a:t>...</a:t>
            </a:r>
            <a:r>
              <a:rPr lang="pt-PT" sz="2000" dirty="0"/>
              <a:t>) </a:t>
            </a:r>
            <a:r>
              <a:rPr lang="pt-PT" sz="2000" dirty="0" err="1"/>
              <a:t>witnessing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b="1" dirty="0"/>
              <a:t>exponential </a:t>
            </a:r>
            <a:r>
              <a:rPr lang="pt-PT" sz="2000" b="1" dirty="0" err="1"/>
              <a:t>growth</a:t>
            </a:r>
            <a:r>
              <a:rPr lang="pt-PT" sz="2000" b="1" dirty="0"/>
              <a:t> </a:t>
            </a:r>
            <a:r>
              <a:rPr lang="pt-PT" sz="2000" dirty="0"/>
              <a:t>in </a:t>
            </a:r>
            <a:r>
              <a:rPr lang="pt-PT" sz="2000" dirty="0" err="1"/>
              <a:t>model</a:t>
            </a:r>
            <a:r>
              <a:rPr lang="pt-PT" sz="2000" dirty="0"/>
              <a:t> </a:t>
            </a:r>
            <a:r>
              <a:rPr lang="pt-PT" sz="2000" dirty="0" err="1"/>
              <a:t>size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b="1" dirty="0"/>
              <a:t>compute</a:t>
            </a:r>
            <a:r>
              <a:rPr lang="pt-PT" sz="2000" dirty="0"/>
              <a:t>!</a:t>
            </a:r>
            <a:endParaRPr sz="2000" dirty="0"/>
          </a:p>
          <a:p>
            <a:pPr algn="just">
              <a:lnSpc>
                <a:spcPct val="115000"/>
              </a:lnSpc>
            </a:pPr>
            <a:endParaRPr sz="2267" b="1" dirty="0"/>
          </a:p>
        </p:txBody>
      </p:sp>
      <p:grpSp>
        <p:nvGrpSpPr>
          <p:cNvPr id="141" name="Google Shape;141;p18"/>
          <p:cNvGrpSpPr/>
          <p:nvPr/>
        </p:nvGrpSpPr>
        <p:grpSpPr>
          <a:xfrm>
            <a:off x="330644" y="2418995"/>
            <a:ext cx="6237068" cy="2434148"/>
            <a:chOff x="509175" y="2175450"/>
            <a:chExt cx="4416609" cy="1825611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509175" y="2175450"/>
              <a:ext cx="4416609" cy="4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000" b="1" dirty="0"/>
                <a:t>More </a:t>
              </a:r>
              <a:r>
                <a:rPr lang="pt-PT" sz="2000" b="1" dirty="0" err="1"/>
                <a:t>parameters</a:t>
              </a:r>
              <a:r>
                <a:rPr lang="pt-PT" sz="2000" b="1" dirty="0"/>
                <a:t> </a:t>
              </a:r>
              <a:r>
                <a:rPr lang="pt-PT" sz="2000" b="1" dirty="0" err="1"/>
                <a:t>and</a:t>
              </a:r>
              <a:r>
                <a:rPr lang="pt-PT" sz="2000" b="1" dirty="0"/>
                <a:t> more (</a:t>
              </a:r>
              <a:r>
                <a:rPr lang="pt-PT" sz="2000" b="1" i="1" dirty="0" err="1"/>
                <a:t>train</a:t>
              </a:r>
              <a:r>
                <a:rPr lang="pt-PT" sz="2000" b="1" i="1" dirty="0"/>
                <a:t>/</a:t>
              </a:r>
              <a:r>
                <a:rPr lang="pt-PT" sz="2000" b="1" i="1" dirty="0" err="1"/>
                <a:t>test</a:t>
              </a:r>
              <a:r>
                <a:rPr lang="pt-PT" sz="2000" b="1" dirty="0"/>
                <a:t>) compute</a:t>
              </a:r>
              <a:r>
                <a:rPr lang="pt-PT" sz="1800" dirty="0"/>
                <a:t> </a:t>
              </a:r>
              <a:endParaRPr sz="1800" b="1" dirty="0"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1366473" y="2653950"/>
              <a:ext cx="2650800" cy="786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dirty="0" err="1">
                  <a:solidFill>
                    <a:schemeClr val="dk1"/>
                  </a:solidFill>
                </a:rPr>
                <a:t>Fluency</a:t>
              </a:r>
              <a:r>
                <a:rPr lang="pt-PT" sz="2267" dirty="0">
                  <a:solidFill>
                    <a:schemeClr val="dk1"/>
                  </a:solidFill>
                </a:rPr>
                <a:t>, </a:t>
              </a:r>
              <a:r>
                <a:rPr lang="pt-PT" sz="2267" dirty="0" err="1">
                  <a:solidFill>
                    <a:schemeClr val="dk1"/>
                  </a:solidFill>
                </a:rPr>
                <a:t>reasoning</a:t>
              </a:r>
              <a:r>
                <a:rPr lang="pt-PT" sz="2267" dirty="0">
                  <a:solidFill>
                    <a:schemeClr val="dk1"/>
                  </a:solidFill>
                </a:rPr>
                <a:t>, </a:t>
              </a:r>
              <a:r>
                <a:rPr lang="pt-PT" sz="2267" dirty="0" err="1">
                  <a:solidFill>
                    <a:schemeClr val="dk1"/>
                  </a:solidFill>
                </a:rPr>
                <a:t>and</a:t>
              </a:r>
              <a:r>
                <a:rPr lang="pt-PT" sz="2267" dirty="0">
                  <a:solidFill>
                    <a:schemeClr val="dk1"/>
                  </a:solidFill>
                </a:rPr>
                <a:t> </a:t>
              </a:r>
              <a:r>
                <a:rPr lang="pt-PT" sz="2267" dirty="0" err="1">
                  <a:solidFill>
                    <a:schemeClr val="dk1"/>
                  </a:solidFill>
                </a:rPr>
                <a:t>overall</a:t>
              </a:r>
              <a:r>
                <a:rPr lang="pt-PT" sz="2267" dirty="0">
                  <a:solidFill>
                    <a:schemeClr val="dk1"/>
                  </a:solidFill>
                </a:rPr>
                <a:t> </a:t>
              </a:r>
              <a:r>
                <a:rPr lang="pt-PT" sz="2267" dirty="0" err="1">
                  <a:solidFill>
                    <a:schemeClr val="dk1"/>
                  </a:solidFill>
                </a:rPr>
                <a:t>generalization</a:t>
              </a:r>
              <a:endParaRPr sz="2267" b="1" dirty="0">
                <a:solidFill>
                  <a:schemeClr val="dk1"/>
                </a:solidFill>
              </a:endParaRPr>
            </a:p>
          </p:txBody>
        </p:sp>
        <p:sp>
          <p:nvSpPr>
            <p:cNvPr id="144" name="Google Shape;144;p18"/>
            <p:cNvSpPr txBox="1"/>
            <p:nvPr/>
          </p:nvSpPr>
          <p:spPr>
            <a:xfrm>
              <a:off x="1375774" y="3515525"/>
              <a:ext cx="3191139" cy="485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dirty="0" err="1">
                  <a:solidFill>
                    <a:schemeClr val="dk1"/>
                  </a:solidFill>
                </a:rPr>
                <a:t>Costs</a:t>
              </a:r>
              <a:endParaRPr sz="2267" b="1" dirty="0">
                <a:solidFill>
                  <a:schemeClr val="dk1"/>
                </a:solidFill>
              </a:endParaRPr>
            </a:p>
          </p:txBody>
        </p:sp>
        <p:cxnSp>
          <p:nvCxnSpPr>
            <p:cNvPr id="145" name="Google Shape;145;p18"/>
            <p:cNvCxnSpPr/>
            <p:nvPr/>
          </p:nvCxnSpPr>
          <p:spPr>
            <a:xfrm rot="10800000" flipH="1">
              <a:off x="1220675" y="2801100"/>
              <a:ext cx="9300" cy="453000"/>
            </a:xfrm>
            <a:prstGeom prst="straightConnector1">
              <a:avLst/>
            </a:prstGeom>
            <a:noFill/>
            <a:ln w="38100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18"/>
            <p:cNvCxnSpPr/>
            <p:nvPr/>
          </p:nvCxnSpPr>
          <p:spPr>
            <a:xfrm rot="10800000" flipH="1">
              <a:off x="1220675" y="3512225"/>
              <a:ext cx="9300" cy="453000"/>
            </a:xfrm>
            <a:prstGeom prst="straightConnector1">
              <a:avLst/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7" name="Google Shape;147;p18"/>
          <p:cNvSpPr/>
          <p:nvPr/>
        </p:nvSpPr>
        <p:spPr>
          <a:xfrm>
            <a:off x="890225" y="4988600"/>
            <a:ext cx="5063761" cy="7804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 err="1">
                <a:solidFill>
                  <a:schemeClr val="lt1"/>
                </a:solidFill>
              </a:rPr>
              <a:t>The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current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frontier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involves</a:t>
            </a:r>
            <a:r>
              <a:rPr lang="pt-PT" sz="1867" b="1" dirty="0">
                <a:solidFill>
                  <a:schemeClr val="lt1"/>
                </a:solidFill>
              </a:rPr>
              <a:t> multimodal </a:t>
            </a:r>
            <a:r>
              <a:rPr lang="pt-PT" sz="1867" b="1" dirty="0" err="1">
                <a:solidFill>
                  <a:schemeClr val="lt1"/>
                </a:solidFill>
              </a:rPr>
              <a:t>LLMs</a:t>
            </a:r>
            <a:r>
              <a:rPr lang="pt-PT" sz="1867" b="1" dirty="0">
                <a:solidFill>
                  <a:schemeClr val="lt1"/>
                </a:solidFill>
              </a:rPr>
              <a:t>, </a:t>
            </a:r>
            <a:r>
              <a:rPr lang="pt-PT" sz="1867" b="1" dirty="0" err="1">
                <a:solidFill>
                  <a:schemeClr val="lt1"/>
                </a:solidFill>
              </a:rPr>
              <a:t>reasoning</a:t>
            </a:r>
            <a:r>
              <a:rPr lang="pt-PT" sz="1867" b="1" dirty="0">
                <a:solidFill>
                  <a:schemeClr val="lt1"/>
                </a:solidFill>
              </a:rPr>
              <a:t>, </a:t>
            </a:r>
            <a:r>
              <a:rPr lang="pt-PT" sz="1867" b="1" dirty="0" err="1">
                <a:solidFill>
                  <a:schemeClr val="lt1"/>
                </a:solidFill>
              </a:rPr>
              <a:t>and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tool</a:t>
            </a:r>
            <a:r>
              <a:rPr lang="pt-PT" sz="1867" b="1" dirty="0">
                <a:solidFill>
                  <a:schemeClr val="lt1"/>
                </a:solidFill>
              </a:rPr>
              <a:t> use.</a:t>
            </a:r>
            <a:endParaRPr sz="1867" b="1" dirty="0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C5F96BD-9450-07C0-4DD4-7A446425A0A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F94D6-D8AF-7413-3BF0-85298CD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86" y="1627926"/>
            <a:ext cx="5206970" cy="4141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/>
              <a:t>Top-K </a:t>
            </a:r>
            <a:r>
              <a:rPr lang="pt-PT" dirty="0" err="1"/>
              <a:t>Sampling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54" name="Google Shape;754;p61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360799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333"/>
              </a:spcAft>
              <a:buNone/>
            </a:pPr>
            <a:r>
              <a:rPr lang="pt-PT" sz="2667" dirty="0"/>
              <a:t>Top-k </a:t>
            </a:r>
            <a:r>
              <a:rPr lang="pt-PT" sz="2667" dirty="0" err="1"/>
              <a:t>sampling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technique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starts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picking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top-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tokens</a:t>
            </a:r>
            <a:r>
              <a:rPr lang="pt-PT" sz="2667" dirty="0"/>
              <a:t> (</a:t>
            </a:r>
            <a:r>
              <a:rPr lang="pt-PT" sz="2667" i="1" dirty="0"/>
              <a:t>k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amount</a:t>
            </a:r>
            <a:r>
              <a:rPr lang="pt-PT" sz="2667" dirty="0"/>
              <a:t>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words</a:t>
            </a:r>
            <a:r>
              <a:rPr lang="pt-PT" sz="2667" dirty="0"/>
              <a:t>),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</a:t>
            </a:r>
            <a:r>
              <a:rPr lang="pt-PT" sz="2667" dirty="0" err="1"/>
              <a:t>chooses</a:t>
            </a:r>
            <a:r>
              <a:rPr lang="pt-PT" sz="2667" dirty="0"/>
              <a:t> </a:t>
            </a:r>
            <a:r>
              <a:rPr lang="pt-PT" sz="2667" dirty="0" err="1"/>
              <a:t>randomly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set.</a:t>
            </a:r>
            <a:endParaRPr sz="2667" dirty="0"/>
          </a:p>
        </p:txBody>
      </p:sp>
      <p:pic>
        <p:nvPicPr>
          <p:cNvPr id="755" name="Google Shape;755;p61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479157" y="2440841"/>
            <a:ext cx="320993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766CDA9-C417-5443-C276-98E5D9AE903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Sampling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Temperature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62" name="Google Shape;762;p62"/>
          <p:cNvSpPr txBox="1">
            <a:spLocks noGrp="1"/>
          </p:cNvSpPr>
          <p:nvPr>
            <p:ph type="body" idx="1"/>
          </p:nvPr>
        </p:nvSpPr>
        <p:spPr>
          <a:xfrm>
            <a:off x="296883" y="1356967"/>
            <a:ext cx="11590317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SzPts val="2000"/>
            </a:pPr>
            <a:r>
              <a:rPr lang="pt-PT" sz="2667" dirty="0" err="1"/>
              <a:t>Temperature</a:t>
            </a:r>
            <a:r>
              <a:rPr lang="pt-PT" sz="2667" dirty="0"/>
              <a:t> can </a:t>
            </a:r>
            <a:r>
              <a:rPr lang="pt-PT" sz="2667" dirty="0" err="1"/>
              <a:t>be</a:t>
            </a:r>
            <a:r>
              <a:rPr lang="pt-PT" sz="2667" dirty="0"/>
              <a:t> </a:t>
            </a:r>
            <a:r>
              <a:rPr lang="pt-PT" sz="2667" dirty="0" err="1"/>
              <a:t>used</a:t>
            </a:r>
            <a:r>
              <a:rPr lang="pt-PT" sz="2667" dirty="0"/>
              <a:t> to </a:t>
            </a:r>
            <a:r>
              <a:rPr lang="pt-PT" sz="2667" dirty="0" err="1"/>
              <a:t>control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randomness</a:t>
            </a:r>
            <a:r>
              <a:rPr lang="pt-PT" sz="2667" dirty="0"/>
              <a:t> in </a:t>
            </a:r>
            <a:r>
              <a:rPr lang="pt-PT" sz="2667" dirty="0" err="1"/>
              <a:t>language</a:t>
            </a:r>
            <a:r>
              <a:rPr lang="pt-PT" sz="2667" dirty="0"/>
              <a:t> </a:t>
            </a:r>
            <a:r>
              <a:rPr lang="pt-PT" sz="2667" dirty="0" err="1"/>
              <a:t>models</a:t>
            </a:r>
            <a:r>
              <a:rPr lang="pt-PT" sz="2667" dirty="0"/>
              <a:t> </a:t>
            </a:r>
            <a:r>
              <a:rPr lang="pt-PT" sz="2667" dirty="0" err="1"/>
              <a:t>during</a:t>
            </a:r>
            <a:r>
              <a:rPr lang="pt-PT" sz="2667" dirty="0"/>
              <a:t> </a:t>
            </a:r>
            <a:r>
              <a:rPr lang="pt-PT" sz="2667" dirty="0" err="1"/>
              <a:t>text</a:t>
            </a:r>
            <a:r>
              <a:rPr lang="pt-PT" sz="2667" dirty="0"/>
              <a:t> </a:t>
            </a:r>
            <a:r>
              <a:rPr lang="pt-PT" sz="2667" dirty="0" err="1"/>
              <a:t>generation</a:t>
            </a:r>
            <a:r>
              <a:rPr lang="pt-PT" sz="2667" dirty="0"/>
              <a:t>.</a:t>
            </a:r>
            <a:endParaRPr sz="2667" dirty="0"/>
          </a:p>
          <a:p>
            <a:pPr indent="-474121">
              <a:buSzPts val="2000"/>
            </a:pPr>
            <a:r>
              <a:rPr lang="pt-PT" sz="2667" dirty="0" err="1"/>
              <a:t>It</a:t>
            </a:r>
            <a:r>
              <a:rPr lang="pt-PT" sz="2667" dirty="0"/>
              <a:t> </a:t>
            </a:r>
            <a:r>
              <a:rPr lang="pt-PT" sz="2667" dirty="0" err="1"/>
              <a:t>modifies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original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distribution</a:t>
            </a:r>
            <a:r>
              <a:rPr lang="pt-PT" sz="2667" dirty="0"/>
              <a:t> </a:t>
            </a:r>
            <a:r>
              <a:rPr lang="pt-PT" sz="2667" dirty="0" err="1"/>
              <a:t>generated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model</a:t>
            </a:r>
            <a:r>
              <a:rPr lang="pt-PT" sz="2667" dirty="0"/>
              <a:t>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we</a:t>
            </a:r>
            <a:r>
              <a:rPr lang="pt-PT" sz="2667" dirty="0"/>
              <a:t> can sample </a:t>
            </a:r>
            <a:r>
              <a:rPr lang="pt-PT" sz="2667" dirty="0" err="1"/>
              <a:t>according</a:t>
            </a:r>
            <a:r>
              <a:rPr lang="pt-PT" sz="2667" dirty="0"/>
              <a:t> to </a:t>
            </a:r>
            <a:r>
              <a:rPr lang="pt-PT" sz="2667" dirty="0" err="1"/>
              <a:t>the</a:t>
            </a:r>
            <a:r>
              <a:rPr lang="pt-PT" sz="2667" dirty="0"/>
              <a:t> </a:t>
            </a:r>
            <a:r>
              <a:rPr lang="pt-PT" sz="2667" dirty="0" err="1"/>
              <a:t>probabilities</a:t>
            </a:r>
            <a:r>
              <a:rPr lang="pt-PT" sz="2667" dirty="0"/>
              <a:t>.</a:t>
            </a:r>
            <a:endParaRPr sz="2667" dirty="0"/>
          </a:p>
        </p:txBody>
      </p:sp>
      <p:pic>
        <p:nvPicPr>
          <p:cNvPr id="763" name="Google Shape;7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109" y="3194304"/>
            <a:ext cx="8514019" cy="25355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BFC4EF9-0F18-8603-AD8D-09EB8D091E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pt-PT" b="1" dirty="0" err="1"/>
              <a:t>Decoding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b="1" dirty="0"/>
              <a:t>: </a:t>
            </a:r>
            <a:r>
              <a:rPr lang="pt-PT" dirty="0" err="1"/>
              <a:t>Nucleus</a:t>
            </a:r>
            <a:r>
              <a:rPr lang="pt-PT" dirty="0"/>
              <a:t> </a:t>
            </a:r>
            <a:r>
              <a:rPr lang="pt-PT" dirty="0" err="1"/>
              <a:t>Sampling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770" name="Google Shape;770;p63"/>
          <p:cNvSpPr txBox="1">
            <a:spLocks noGrp="1"/>
          </p:cNvSpPr>
          <p:nvPr>
            <p:ph type="body" idx="1"/>
          </p:nvPr>
        </p:nvSpPr>
        <p:spPr>
          <a:xfrm>
            <a:off x="415599" y="1356967"/>
            <a:ext cx="11459725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pt-PT" sz="2667" dirty="0" err="1"/>
              <a:t>Nucleus</a:t>
            </a:r>
            <a:r>
              <a:rPr lang="pt-PT" sz="2667" dirty="0"/>
              <a:t> </a:t>
            </a:r>
            <a:r>
              <a:rPr lang="pt-PT" sz="2667" dirty="0" err="1"/>
              <a:t>or</a:t>
            </a:r>
            <a:r>
              <a:rPr lang="pt-PT" sz="2667" dirty="0"/>
              <a:t> top-</a:t>
            </a:r>
            <a:r>
              <a:rPr lang="pt-PT" sz="2667" i="1" dirty="0"/>
              <a:t>p</a:t>
            </a:r>
            <a:r>
              <a:rPr lang="pt-PT" sz="2667" dirty="0"/>
              <a:t> </a:t>
            </a:r>
            <a:r>
              <a:rPr lang="pt-PT" sz="2667" dirty="0" err="1"/>
              <a:t>sampling</a:t>
            </a:r>
            <a:r>
              <a:rPr lang="pt-PT" sz="2667" dirty="0"/>
              <a:t> </a:t>
            </a:r>
            <a:r>
              <a:rPr lang="pt-PT" sz="2667" dirty="0" err="1"/>
              <a:t>is</a:t>
            </a:r>
            <a:r>
              <a:rPr lang="pt-PT" sz="2667" dirty="0"/>
              <a:t> a </a:t>
            </a:r>
            <a:r>
              <a:rPr lang="pt-PT" sz="2667" dirty="0" err="1"/>
              <a:t>technique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starts</a:t>
            </a:r>
            <a:r>
              <a:rPr lang="pt-PT" sz="2667" dirty="0"/>
              <a:t> </a:t>
            </a:r>
            <a:r>
              <a:rPr lang="pt-PT" sz="2667" dirty="0" err="1"/>
              <a:t>by</a:t>
            </a:r>
            <a:r>
              <a:rPr lang="pt-PT" sz="2667" dirty="0"/>
              <a:t> </a:t>
            </a:r>
            <a:r>
              <a:rPr lang="pt-PT" sz="2667" dirty="0" err="1"/>
              <a:t>picking</a:t>
            </a:r>
            <a:r>
              <a:rPr lang="pt-PT" sz="2667" dirty="0"/>
              <a:t> a </a:t>
            </a:r>
            <a:r>
              <a:rPr lang="pt-PT" sz="2667" dirty="0" err="1"/>
              <a:t>probability</a:t>
            </a:r>
            <a:r>
              <a:rPr lang="pt-PT" sz="2667" dirty="0"/>
              <a:t> </a:t>
            </a:r>
            <a:r>
              <a:rPr lang="pt-PT" sz="2667" dirty="0" err="1"/>
              <a:t>threshold</a:t>
            </a:r>
            <a:r>
              <a:rPr lang="pt-PT" sz="2667" dirty="0"/>
              <a:t>, </a:t>
            </a:r>
            <a:r>
              <a:rPr lang="pt-PT" sz="2667" dirty="0" err="1"/>
              <a:t>and</a:t>
            </a:r>
            <a:r>
              <a:rPr lang="pt-PT" sz="2667" dirty="0"/>
              <a:t> </a:t>
            </a:r>
            <a:r>
              <a:rPr lang="pt-PT" sz="2667" dirty="0" err="1"/>
              <a:t>then</a:t>
            </a:r>
            <a:r>
              <a:rPr lang="pt-PT" sz="2667" dirty="0"/>
              <a:t> </a:t>
            </a:r>
            <a:r>
              <a:rPr lang="pt-PT" sz="2667" dirty="0" err="1"/>
              <a:t>chooses</a:t>
            </a:r>
            <a:r>
              <a:rPr lang="pt-PT" sz="2667" dirty="0"/>
              <a:t> </a:t>
            </a:r>
            <a:r>
              <a:rPr lang="pt-PT" sz="2667" dirty="0" err="1"/>
              <a:t>randomly</a:t>
            </a:r>
            <a:r>
              <a:rPr lang="pt-PT" sz="2667" dirty="0"/>
              <a:t> </a:t>
            </a:r>
            <a:r>
              <a:rPr lang="pt-PT" sz="2667" dirty="0" err="1"/>
              <a:t>from</a:t>
            </a:r>
            <a:r>
              <a:rPr lang="pt-PT" sz="2667" dirty="0"/>
              <a:t> </a:t>
            </a:r>
            <a:r>
              <a:rPr lang="pt-PT" sz="2667" dirty="0" err="1"/>
              <a:t>the</a:t>
            </a:r>
            <a:r>
              <a:rPr lang="pt-PT" sz="2667" dirty="0"/>
              <a:t> set </a:t>
            </a:r>
            <a:r>
              <a:rPr lang="pt-PT" sz="2667" dirty="0" err="1"/>
              <a:t>of</a:t>
            </a:r>
            <a:r>
              <a:rPr lang="pt-PT" sz="2667" dirty="0"/>
              <a:t> </a:t>
            </a:r>
            <a:r>
              <a:rPr lang="pt-PT" sz="2667" dirty="0" err="1"/>
              <a:t>words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, </a:t>
            </a:r>
            <a:r>
              <a:rPr lang="pt-PT" sz="2667" dirty="0" err="1"/>
              <a:t>when</a:t>
            </a:r>
            <a:r>
              <a:rPr lang="pt-PT" sz="2667" dirty="0"/>
              <a:t> </a:t>
            </a:r>
            <a:r>
              <a:rPr lang="pt-PT" sz="2667" dirty="0" err="1"/>
              <a:t>summed</a:t>
            </a:r>
            <a:r>
              <a:rPr lang="pt-PT" sz="2667" dirty="0"/>
              <a:t>, </a:t>
            </a:r>
            <a:r>
              <a:rPr lang="pt-PT" sz="2667" dirty="0" err="1"/>
              <a:t>reach</a:t>
            </a:r>
            <a:r>
              <a:rPr lang="pt-PT" sz="2667" dirty="0"/>
              <a:t> </a:t>
            </a:r>
            <a:r>
              <a:rPr lang="pt-PT" sz="2667" dirty="0" err="1"/>
              <a:t>that</a:t>
            </a:r>
            <a:r>
              <a:rPr lang="pt-PT" sz="2667" dirty="0"/>
              <a:t> </a:t>
            </a:r>
            <a:r>
              <a:rPr lang="pt-PT" sz="2667" dirty="0" err="1"/>
              <a:t>specified</a:t>
            </a:r>
            <a:r>
              <a:rPr lang="pt-PT" sz="2667" dirty="0"/>
              <a:t> </a:t>
            </a:r>
            <a:r>
              <a:rPr lang="pt-PT" sz="2667" dirty="0" err="1"/>
              <a:t>threshold</a:t>
            </a:r>
            <a:r>
              <a:rPr lang="pt-PT" sz="2667" dirty="0"/>
              <a:t>.</a:t>
            </a:r>
            <a:endParaRPr sz="2667" dirty="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2667" dirty="0"/>
          </a:p>
        </p:txBody>
      </p:sp>
      <p:pic>
        <p:nvPicPr>
          <p:cNvPr id="771" name="Google Shape;771;p63"/>
          <p:cNvPicPr preferRelativeResize="0"/>
          <p:nvPr/>
        </p:nvPicPr>
        <p:blipFill rotWithShape="1">
          <a:blip r:embed="rId3">
            <a:alphaModFix/>
          </a:blip>
          <a:srcRect l="85680" t="23477"/>
          <a:stretch/>
        </p:blipFill>
        <p:spPr>
          <a:xfrm rot="-5400000">
            <a:off x="4324780" y="2703935"/>
            <a:ext cx="3209933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E70BE91-B6CD-5193-0CBE-CE315D5BE55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3D76E-5074-960F-8553-997AAC70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C047-67D6-77AB-51BB-74D54AFD5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More on Language Model Decoding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806DE-958F-78D3-0F0F-5782FF722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12" y="1690688"/>
            <a:ext cx="10914888" cy="41400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Beam search aims at approximating exact MAP sequence probability</a:t>
            </a:r>
          </a:p>
          <a:p>
            <a:r>
              <a:rPr lang="en-US" dirty="0"/>
              <a:t>Large beams explore many options, so you might expect better sequences</a:t>
            </a:r>
          </a:p>
          <a:p>
            <a:r>
              <a:rPr lang="en-US" dirty="0"/>
              <a:t>However, high-probability sequences are not always the best outputs</a:t>
            </a:r>
          </a:p>
          <a:p>
            <a:r>
              <a:rPr lang="en-US" dirty="0"/>
              <a:t>Humans prefer interesting, coherent, and slightly surprising text</a:t>
            </a:r>
          </a:p>
          <a:p>
            <a:r>
              <a:rPr lang="en-US" dirty="0"/>
              <a:t>Sampling strategies introduce stochastic exploration</a:t>
            </a:r>
          </a:p>
          <a:p>
            <a:pPr lvl="1"/>
            <a:r>
              <a:rPr lang="en-US" dirty="0"/>
              <a:t>Their alignment with human preference is often better than greedy/beam alternatives</a:t>
            </a:r>
          </a:p>
          <a:p>
            <a:endParaRPr lang="en-US" dirty="0"/>
          </a:p>
          <a:p>
            <a:r>
              <a:rPr lang="en-US" dirty="0"/>
              <a:t>Autoregressive models can be effective at exploring long context </a:t>
            </a:r>
          </a:p>
          <a:p>
            <a:pPr lvl="1"/>
            <a:r>
              <a:rPr lang="en-US" dirty="0"/>
              <a:t>E.g., caching strategies for keys/values used in masked self-attention</a:t>
            </a:r>
          </a:p>
          <a:p>
            <a:r>
              <a:rPr lang="en-US" dirty="0"/>
              <a:t>Recent alternatives propose strategies beyond auto-regressive decoding</a:t>
            </a:r>
          </a:p>
          <a:p>
            <a:pPr lvl="1"/>
            <a:r>
              <a:rPr lang="en-US" dirty="0"/>
              <a:t>E.g., </a:t>
            </a:r>
            <a:r>
              <a:rPr lang="en-US" b="1" dirty="0"/>
              <a:t>diffusion language models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8EEC9370-A77F-8B0D-D5F9-0F4EF6089F3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099224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FD57B-CCA9-D0C3-B318-1656B81C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89D9-0DD0-87B0-0690-2F7E24B6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013"/>
            <a:ext cx="10515600" cy="802921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6F30-23D4-88BF-4CFB-7F7708DD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10515600" cy="41400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Transformer-Based Encoder-Decoder Models</a:t>
            </a:r>
          </a:p>
          <a:p>
            <a:endParaRPr lang="en-US" b="1" dirty="0"/>
          </a:p>
          <a:p>
            <a:r>
              <a:rPr lang="en-US" dirty="0"/>
              <a:t>Decoder-Only Transformers and LLMs</a:t>
            </a:r>
          </a:p>
          <a:p>
            <a:endParaRPr lang="en-US" dirty="0"/>
          </a:p>
          <a:p>
            <a:r>
              <a:rPr lang="en-US" dirty="0"/>
              <a:t>More Details on Language Decoding</a:t>
            </a:r>
          </a:p>
          <a:p>
            <a:endParaRPr lang="en-US" dirty="0"/>
          </a:p>
          <a:p>
            <a:r>
              <a:rPr lang="en-US" b="1" dirty="0"/>
              <a:t>Strategies and Software for Using LLMs</a:t>
            </a:r>
          </a:p>
          <a:p>
            <a:pPr marL="50800" indent="0">
              <a:buNone/>
            </a:pPr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C5C33C60-CE52-B4E3-F691-6EB3EBE06C5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89068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389C-45E4-9859-5AEC-C7C15823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137"/>
            <a:ext cx="10515600" cy="802921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Prompting language models with instructions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AC023-0A03-0D12-DC6E-C2244C1C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" y="1453995"/>
            <a:ext cx="10998176" cy="4247891"/>
          </a:xfrm>
          <a:prstGeom prst="rect">
            <a:avLst/>
          </a:prstGeom>
        </p:spPr>
      </p:pic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3437BA49-CB53-D4B0-B151-A39CA4766FF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52838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6D9F-5692-1FC2-52E1-CA6540A6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0261"/>
            <a:ext cx="10515600" cy="802921"/>
          </a:xfrm>
        </p:spPr>
        <p:txBody>
          <a:bodyPr/>
          <a:lstStyle/>
          <a:p>
            <a:r>
              <a:rPr lang="en-US" dirty="0"/>
              <a:t>Typical components of a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A8267-7B69-5B01-2228-49C68555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453183"/>
            <a:ext cx="10901548" cy="4341976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Input Data: </a:t>
            </a:r>
            <a:r>
              <a:rPr lang="en-US" sz="2100" dirty="0"/>
              <a:t>The </a:t>
            </a:r>
            <a:r>
              <a:rPr lang="en-US" sz="2100" b="1" dirty="0">
                <a:solidFill>
                  <a:srgbClr val="E69138"/>
                </a:solidFill>
              </a:rPr>
              <a:t>actual data </a:t>
            </a:r>
            <a:r>
              <a:rPr lang="en-US" sz="2100" dirty="0"/>
              <a:t>that </a:t>
            </a:r>
            <a:r>
              <a:rPr lang="en-US" sz="2000" dirty="0"/>
              <a:t>the LM is expected to process (e.g., the sentence being translated or classified, the question to be answered, etc.)</a:t>
            </a:r>
          </a:p>
          <a:p>
            <a:endParaRPr lang="en-US" sz="600" b="1" dirty="0"/>
          </a:p>
          <a:p>
            <a:r>
              <a:rPr lang="en-US" sz="2000" b="1" dirty="0"/>
              <a:t>Exemplars: </a:t>
            </a:r>
            <a:r>
              <a:rPr lang="en-US" sz="2000" dirty="0"/>
              <a:t>One of the best ways to demonstrate the correct behavior to a LM is to provide </a:t>
            </a:r>
            <a:r>
              <a:rPr lang="en-US" sz="2100" b="1" dirty="0">
                <a:solidFill>
                  <a:srgbClr val="E69138"/>
                </a:solidFill>
              </a:rPr>
              <a:t>a few concrete examples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of input-output pairs</a:t>
            </a:r>
          </a:p>
          <a:p>
            <a:endParaRPr lang="en-US" sz="600" b="1" dirty="0"/>
          </a:p>
          <a:p>
            <a:r>
              <a:rPr lang="en-US" sz="2000" b="1" dirty="0"/>
              <a:t>Instruction: </a:t>
            </a:r>
            <a:r>
              <a:rPr lang="en-US" sz="2000" dirty="0"/>
              <a:t>Instead of (or in complement to) showing concrete exemplars of correct behavior in the prompt, we can just </a:t>
            </a:r>
            <a:r>
              <a:rPr lang="en-US" sz="2100" b="1" dirty="0">
                <a:solidFill>
                  <a:srgbClr val="E69138"/>
                </a:solidFill>
              </a:rPr>
              <a:t>textually describe what to do </a:t>
            </a:r>
            <a:r>
              <a:rPr lang="en-US" sz="2000" dirty="0"/>
              <a:t>via a detailed instruction</a:t>
            </a:r>
          </a:p>
          <a:p>
            <a:endParaRPr lang="en-US" sz="500" b="1" dirty="0"/>
          </a:p>
          <a:p>
            <a:r>
              <a:rPr lang="en-US" sz="2000" b="1" dirty="0"/>
              <a:t>Indicators: </a:t>
            </a:r>
            <a:r>
              <a:rPr lang="en-US" sz="2000" dirty="0"/>
              <a:t>Providing input to an LM in a fixed and predictable structure is helpful, so we might </a:t>
            </a:r>
            <a:r>
              <a:rPr lang="en-US" sz="2100" b="1" dirty="0">
                <a:solidFill>
                  <a:srgbClr val="E69138"/>
                </a:solidFill>
              </a:rPr>
              <a:t>separate different parts </a:t>
            </a:r>
            <a:r>
              <a:rPr lang="en-US" sz="2000" dirty="0"/>
              <a:t>of our prompt by using indicators</a:t>
            </a:r>
          </a:p>
          <a:p>
            <a:endParaRPr lang="en-US" sz="500" b="1" dirty="0"/>
          </a:p>
          <a:p>
            <a:r>
              <a:rPr lang="en-US" sz="2000" b="1" dirty="0"/>
              <a:t>Context: </a:t>
            </a:r>
            <a:r>
              <a:rPr lang="en-US" sz="2000" dirty="0"/>
              <a:t>Beyond the components described above, we may want to provide extra contextual information to the LM in some way. This can, </a:t>
            </a:r>
            <a:r>
              <a:rPr lang="en-US" sz="2100" b="1" dirty="0">
                <a:solidFill>
                  <a:srgbClr val="E69138"/>
                </a:solidFill>
              </a:rPr>
              <a:t>for instance, include a role </a:t>
            </a:r>
            <a:r>
              <a:rPr lang="en-US" sz="2000" dirty="0"/>
              <a:t>for the LM to play (e.g., </a:t>
            </a:r>
            <a:r>
              <a:rPr lang="en-US" sz="2000" i="1" dirty="0"/>
              <a:t>assume you are a helpdesk assistant in the domain X</a:t>
            </a:r>
            <a:r>
              <a:rPr lang="en-US" sz="2000" dirty="0"/>
              <a:t>)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2F5E143-6AF7-778E-DC51-FD1CABE1606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33887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6A85A-7351-E07A-B29C-19134BB5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90" y="3165289"/>
            <a:ext cx="5688488" cy="224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8B9417-3DE4-552E-3950-438188DA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760"/>
            <a:ext cx="10515600" cy="802921"/>
          </a:xfrm>
        </p:spPr>
        <p:txBody>
          <a:bodyPr/>
          <a:lstStyle/>
          <a:p>
            <a:r>
              <a:rPr lang="en-US" dirty="0"/>
              <a:t>Tips for using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A959E-5FC9-D08D-2875-21886BBD7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40" y="1579418"/>
            <a:ext cx="11091554" cy="427511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Several guides to </a:t>
            </a:r>
            <a:r>
              <a:rPr lang="en-US" sz="1800" i="1" dirty="0"/>
              <a:t>“prompt engineering”</a:t>
            </a:r>
            <a:r>
              <a:rPr lang="en-US" sz="1800" dirty="0"/>
              <a:t> available online</a:t>
            </a:r>
          </a:p>
          <a:p>
            <a:r>
              <a:rPr lang="en-US" sz="1800" dirty="0"/>
              <a:t>Start with simple instructions, ensure structure and clarity</a:t>
            </a:r>
          </a:p>
          <a:p>
            <a:r>
              <a:rPr lang="en-US" sz="1800" dirty="0"/>
              <a:t>Tweak the initial prompt, trying to be direct and aiming for specificity</a:t>
            </a:r>
          </a:p>
          <a:p>
            <a:r>
              <a:rPr lang="en-US" sz="1800" dirty="0"/>
              <a:t>Add few-shot in-context examples</a:t>
            </a:r>
          </a:p>
          <a:p>
            <a:r>
              <a:rPr lang="en-US" sz="1800" dirty="0"/>
              <a:t>Curate the few-shot examples, aiming for relevance and diversity</a:t>
            </a:r>
          </a:p>
          <a:p>
            <a:r>
              <a:rPr lang="en-US" sz="1800" dirty="0"/>
              <a:t>Consider the use of </a:t>
            </a:r>
            <a:r>
              <a:rPr lang="en-US" sz="1800" b="1" dirty="0"/>
              <a:t>Retrieval Augmented Generation (RAG)</a:t>
            </a:r>
          </a:p>
          <a:p>
            <a:r>
              <a:rPr lang="en-US" sz="1800" dirty="0"/>
              <a:t>Consider the use of </a:t>
            </a:r>
            <a:r>
              <a:rPr lang="en-US" sz="1800" b="1" dirty="0"/>
              <a:t>prompt ensembles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What if results are still poor:</a:t>
            </a:r>
          </a:p>
          <a:p>
            <a:pPr lvl="1"/>
            <a:r>
              <a:rPr lang="en-US" sz="1600" dirty="0"/>
              <a:t>Consider model fine-tuning (</a:t>
            </a:r>
            <a:r>
              <a:rPr lang="en-US" sz="1600" i="1" dirty="0"/>
              <a:t>for smaller models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Consider RAG and advanced prompting, e.g. chain-of-though, least-to-most, etc. (</a:t>
            </a:r>
            <a:r>
              <a:rPr lang="en-US" sz="1600" i="1" dirty="0"/>
              <a:t>for larger models</a:t>
            </a:r>
            <a:r>
              <a:rPr lang="en-US" sz="1600" dirty="0"/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8B24FF6-D452-35E9-F3B2-AF90A83D4065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24250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74AA-B14D-38C7-6AC8-D929BA97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Knowledge augmentation and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9363-F6AD-7193-79F8-ED4542A71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r>
              <a:rPr lang="en-US" sz="2200" b="1" dirty="0"/>
              <a:t>Key idea:</a:t>
            </a:r>
            <a:r>
              <a:rPr lang="en-US" sz="2200" dirty="0"/>
              <a:t> Find knowledge in the form of </a:t>
            </a:r>
            <a:r>
              <a:rPr lang="en-US" sz="2200" b="1" dirty="0">
                <a:solidFill>
                  <a:srgbClr val="E69138"/>
                </a:solidFill>
              </a:rPr>
              <a:t>relevant textual information </a:t>
            </a:r>
            <a:r>
              <a:rPr lang="en-US" sz="2200" dirty="0"/>
              <a:t>(e.g., examples or in-domain details) to provide as </a:t>
            </a:r>
            <a:r>
              <a:rPr lang="en-US" sz="2200" b="1" dirty="0">
                <a:solidFill>
                  <a:srgbClr val="E69138"/>
                </a:solidFill>
              </a:rPr>
              <a:t>extra context</a:t>
            </a:r>
            <a:r>
              <a:rPr lang="en-US" sz="2200" dirty="0"/>
              <a:t> within a prompt</a:t>
            </a:r>
          </a:p>
          <a:p>
            <a:pPr lvl="1"/>
            <a:r>
              <a:rPr lang="en-US" sz="1900" dirty="0"/>
              <a:t>Allow the LM to access an external knowledge store</a:t>
            </a:r>
          </a:p>
          <a:p>
            <a:pPr lvl="1"/>
            <a:r>
              <a:rPr lang="en-US" sz="1900" dirty="0"/>
              <a:t>Provide </a:t>
            </a:r>
            <a:r>
              <a:rPr lang="en-US" sz="1900" b="1" dirty="0"/>
              <a:t>unlimited memory </a:t>
            </a:r>
            <a:r>
              <a:rPr lang="en-US" sz="1900" dirty="0"/>
              <a:t>to a LM by allowing the model to store and access prior information </a:t>
            </a:r>
          </a:p>
          <a:p>
            <a:pPr lvl="1"/>
            <a:r>
              <a:rPr lang="en-US" sz="1900" dirty="0"/>
              <a:t>Particularly interesting for dialogue systems and conversational information seeking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Explore information retrieval techniques (</a:t>
            </a:r>
            <a:r>
              <a:rPr lang="en-US" sz="2200" i="1" dirty="0"/>
              <a:t>a.k.a.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E69138"/>
                </a:solidFill>
              </a:rPr>
              <a:t>retrieval augmented generation</a:t>
            </a:r>
            <a:r>
              <a:rPr lang="en-US" sz="2200" dirty="0"/>
              <a:t>):</a:t>
            </a:r>
          </a:p>
          <a:p>
            <a:pPr lvl="1"/>
            <a:r>
              <a:rPr lang="en-US" sz="1900" dirty="0"/>
              <a:t>Chunk in-domain textual documents into small parts</a:t>
            </a:r>
          </a:p>
          <a:p>
            <a:pPr lvl="1"/>
            <a:r>
              <a:rPr lang="en-US" sz="1900" dirty="0"/>
              <a:t>Produce an embedding for each chunk of text (e.g., through a BERT-like encoder model)</a:t>
            </a:r>
          </a:p>
          <a:p>
            <a:pPr lvl="1"/>
            <a:r>
              <a:rPr lang="en-US" sz="1900" dirty="0"/>
              <a:t>Store these embeddings in a vector database</a:t>
            </a:r>
          </a:p>
          <a:p>
            <a:pPr lvl="1"/>
            <a:r>
              <a:rPr lang="en-US" sz="1900" dirty="0"/>
              <a:t>Performing vector similarity search (based on the embeddings) to find relevant chunks of text to include in a prompt</a:t>
            </a:r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3C420E3-3F8A-B92A-D30C-C0D186F32FC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67755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2D2E7-D510-1623-EE08-164F9931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59DCF-E3D4-66CD-7314-A4A03FDF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80" y="2335810"/>
            <a:ext cx="7404100" cy="353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14938-BB91-BED1-32A3-A8840E0E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Knowledge augmentation and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3513-C228-A3E5-D4EA-CAB3CCF7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200" dirty="0"/>
              <a:t>Beyond RAG from a datastore, LLMs can interact with persistent and/or structured external memory mechanisms, executing </a:t>
            </a:r>
            <a:r>
              <a:rPr lang="en-US" sz="2200" b="1" dirty="0"/>
              <a:t>read/write operations over time</a:t>
            </a:r>
            <a:r>
              <a:rPr lang="en-US" sz="2200" dirty="0"/>
              <a:t>.</a:t>
            </a:r>
          </a:p>
          <a:p>
            <a:r>
              <a:rPr lang="en-US" sz="1800" dirty="0"/>
              <a:t>A-MEM, </a:t>
            </a:r>
            <a:r>
              <a:rPr lang="en-US" sz="1800" dirty="0" err="1"/>
              <a:t>EverMemOS</a:t>
            </a:r>
            <a:r>
              <a:rPr lang="en-US" sz="1800" dirty="0"/>
              <a:t>, </a:t>
            </a:r>
            <a:r>
              <a:rPr lang="en-US" sz="1800" dirty="0" err="1"/>
              <a:t>AutoMem</a:t>
            </a:r>
            <a:r>
              <a:rPr lang="en-US" sz="1800" dirty="0"/>
              <a:t>, ...</a:t>
            </a:r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B5FAFFD-F8B0-5668-0487-2325F5952FB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9DF6E-7076-BFF7-AD55-C5A29955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56" y="4654330"/>
            <a:ext cx="3697494" cy="895843"/>
          </a:xfrm>
          <a:prstGeom prst="rect">
            <a:avLst/>
          </a:prstGeom>
        </p:spPr>
      </p:pic>
      <p:pic>
        <p:nvPicPr>
          <p:cNvPr id="3074" name="Picture 2" descr="LLM vs RAG vs Agent ⏹️ #llm #ai #agenticai #aiagent #MachineLearning  #technothinkers #Deeplearning #computerscience #ComputerVision #nlp  #datascience">
            <a:extLst>
              <a:ext uri="{FF2B5EF4-FFF2-40B4-BE49-F238E27FC236}">
                <a16:creationId xmlns:a16="http://schemas.microsoft.com/office/drawing/2014/main" id="{EAA85335-E7C3-EEA3-04BD-E97D88A9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41" y="2796179"/>
            <a:ext cx="2085075" cy="17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5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Architecture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and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Neural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Attention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l="51116"/>
          <a:stretch/>
        </p:blipFill>
        <p:spPr>
          <a:xfrm>
            <a:off x="9907974" y="641132"/>
            <a:ext cx="1818665" cy="524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r="48883"/>
          <a:stretch/>
        </p:blipFill>
        <p:spPr>
          <a:xfrm>
            <a:off x="8047793" y="641135"/>
            <a:ext cx="1901733" cy="52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99E31D-0E00-EC96-584A-220B6F52B2B3}"/>
              </a:ext>
            </a:extLst>
          </p:cNvPr>
          <p:cNvSpPr txBox="1">
            <a:spLocks/>
          </p:cNvSpPr>
          <p:nvPr/>
        </p:nvSpPr>
        <p:spPr>
          <a:xfrm>
            <a:off x="678900" y="1374363"/>
            <a:ext cx="736889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We want </a:t>
            </a:r>
            <a:r>
              <a:rPr lang="en-US" i="1" dirty="0"/>
              <a:t>“neural networks” </a:t>
            </a:r>
            <a:r>
              <a:rPr lang="en-US" dirty="0"/>
              <a:t>that automatically </a:t>
            </a:r>
            <a:r>
              <a:rPr lang="en-US" b="1" dirty="0"/>
              <a:t>weight input relevance </a:t>
            </a:r>
            <a:r>
              <a:rPr lang="en-US" dirty="0"/>
              <a:t>when making predictions (i.e., models that </a:t>
            </a:r>
            <a:r>
              <a:rPr lang="en-US" i="1" dirty="0"/>
              <a:t>“attend” </a:t>
            </a:r>
            <a:r>
              <a:rPr lang="en-US" dirty="0"/>
              <a:t>to inputs)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Which parts of an input sequence are more important for the current prediction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Main advantages over other alternatives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Intuitive relation with “</a:t>
            </a:r>
            <a:r>
              <a:rPr lang="en-US" i="1" dirty="0"/>
              <a:t>human attention</a:t>
            </a:r>
            <a:r>
              <a:rPr lang="en-US" dirty="0"/>
              <a:t>”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Performance gains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Few parameters </a:t>
            </a:r>
            <a:r>
              <a:rPr lang="en-US" sz="1900" i="1" dirty="0"/>
              <a:t>(for individual attention operations)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Easy to parallelize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Mechanism for </a:t>
            </a:r>
            <a:r>
              <a:rPr lang="en-US" b="1" i="1" dirty="0"/>
              <a:t>interpreting</a:t>
            </a:r>
            <a:r>
              <a:rPr lang="en-US" dirty="0"/>
              <a:t> predictions</a:t>
            </a:r>
          </a:p>
          <a:p>
            <a:pPr lvl="2" algn="l">
              <a:buFont typeface="Arial" panose="020B0604020202020204" pitchFamily="34" charset="0"/>
              <a:buChar char="•"/>
            </a:pPr>
            <a:r>
              <a:rPr lang="en-US" sz="1900" dirty="0"/>
              <a:t>Implicit alignment or anaphora resolution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tudio Series 15th Anniversary Pack Images : r/transformers">
            <a:extLst>
              <a:ext uri="{FF2B5EF4-FFF2-40B4-BE49-F238E27FC236}">
                <a16:creationId xmlns:a16="http://schemas.microsoft.com/office/drawing/2014/main" id="{6010F742-44E1-D9A4-68B9-3A06237D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124" y="1221341"/>
            <a:ext cx="1689850" cy="95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FC0D1BFE-0D4D-0DD9-E72B-43B768EC6537}"/>
              </a:ext>
            </a:extLst>
          </p:cNvPr>
          <p:cNvSpPr txBox="1">
            <a:spLocks/>
          </p:cNvSpPr>
          <p:nvPr/>
        </p:nvSpPr>
        <p:spPr>
          <a:xfrm>
            <a:off x="11157650" y="6368225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A82C7-CD2B-A9AB-3D56-80E4757C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1938-7B97-59CF-9746-5AE91976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Software frameworks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D536-9BB0-EDE6-5396-DBEFA36F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17555"/>
            <a:ext cx="11547782" cy="4448855"/>
          </a:xfrm>
        </p:spPr>
        <p:txBody>
          <a:bodyPr>
            <a:normAutofit/>
          </a:bodyPr>
          <a:lstStyle/>
          <a:p>
            <a:r>
              <a:rPr lang="en-US" sz="2000" b="1" dirty="0"/>
              <a:t>Serving (e.g., </a:t>
            </a:r>
            <a:r>
              <a:rPr lang="en-US" sz="2000" b="1" dirty="0" err="1"/>
              <a:t>vLLM</a:t>
            </a:r>
            <a:r>
              <a:rPr lang="en-US" sz="2000" b="1" dirty="0"/>
              <a:t>, </a:t>
            </a:r>
            <a:r>
              <a:rPr lang="en-US" sz="2000" b="1" dirty="0" err="1"/>
              <a:t>SGLang</a:t>
            </a:r>
            <a:r>
              <a:rPr lang="en-US" sz="2000" b="1" dirty="0"/>
              <a:t>, </a:t>
            </a:r>
            <a:r>
              <a:rPr lang="en-US" sz="2000" b="1" dirty="0" err="1"/>
              <a:t>LMDeploy</a:t>
            </a:r>
            <a:r>
              <a:rPr lang="en-US" sz="2000" b="1" dirty="0"/>
              <a:t>, …)</a:t>
            </a:r>
          </a:p>
          <a:p>
            <a:pPr lvl="1"/>
            <a:r>
              <a:rPr lang="en-US" sz="1400" dirty="0"/>
              <a:t>Focus on efficient serving of LLMs with low latency streaming for concurrent users</a:t>
            </a:r>
          </a:p>
          <a:p>
            <a:pPr lvl="1"/>
            <a:r>
              <a:rPr lang="en-US" sz="1400" dirty="0"/>
              <a:t>Often supporting KV caching (and KV compression) mechanisms</a:t>
            </a:r>
          </a:p>
          <a:p>
            <a:pPr lvl="1"/>
            <a:r>
              <a:rPr lang="en-US" sz="1400" dirty="0"/>
              <a:t>Often use batching and token-level scheduling to maximize GPU throughput</a:t>
            </a:r>
          </a:p>
          <a:p>
            <a:pPr lvl="1"/>
            <a:r>
              <a:rPr lang="en-US" sz="1400" dirty="0"/>
              <a:t>Often support multi-GPU deployments and model quantization for memory efficiency</a:t>
            </a:r>
          </a:p>
          <a:p>
            <a:endParaRPr lang="en-US" sz="800" b="1" dirty="0"/>
          </a:p>
          <a:p>
            <a:r>
              <a:rPr lang="en-US" sz="2000" b="1" dirty="0"/>
              <a:t>Fine-tuning (e.g., Axolotl, </a:t>
            </a:r>
            <a:r>
              <a:rPr lang="en-US" sz="2000" b="1" dirty="0" err="1"/>
              <a:t>HuggingFace</a:t>
            </a:r>
            <a:r>
              <a:rPr lang="en-US" sz="2000" b="1" dirty="0"/>
              <a:t> TRL, ...)</a:t>
            </a:r>
          </a:p>
          <a:p>
            <a:pPr lvl="1"/>
            <a:r>
              <a:rPr lang="en-US" sz="1400" dirty="0"/>
              <a:t>Support for distributed training, checkpointing, efficient batching/multi-packing, etc.</a:t>
            </a:r>
          </a:p>
          <a:p>
            <a:pPr lvl="1"/>
            <a:r>
              <a:rPr lang="en-US" sz="1400" dirty="0"/>
              <a:t>Support for PEFT (Parameter-Efficient Fine-Tuning) through </a:t>
            </a:r>
            <a:r>
              <a:rPr lang="en-US" sz="1400" dirty="0" err="1"/>
              <a:t>LoRA</a:t>
            </a:r>
            <a:r>
              <a:rPr lang="en-US" sz="1400" dirty="0"/>
              <a:t> and variants</a:t>
            </a:r>
          </a:p>
          <a:p>
            <a:pPr lvl="1"/>
            <a:r>
              <a:rPr lang="en-US" sz="1400" dirty="0"/>
              <a:t>Specialized functionalities for Reinforcement Learning from Human Feedback (RLHF)</a:t>
            </a:r>
          </a:p>
          <a:p>
            <a:endParaRPr lang="en-US" sz="800" b="1" dirty="0"/>
          </a:p>
          <a:p>
            <a:r>
              <a:rPr lang="en-US" sz="2000" b="1" dirty="0"/>
              <a:t>Developing complete applications (e.g., </a:t>
            </a:r>
            <a:r>
              <a:rPr lang="en-US" sz="2000" b="1" dirty="0" err="1"/>
              <a:t>LangChain</a:t>
            </a:r>
            <a:r>
              <a:rPr lang="en-US" sz="2000" b="1" dirty="0"/>
              <a:t>, LlamaIndex, Haystack, …)</a:t>
            </a:r>
          </a:p>
          <a:p>
            <a:pPr lvl="1"/>
            <a:r>
              <a:rPr lang="en-US" sz="1400" dirty="0"/>
              <a:t>Support for multiple LLM backends (open-source, proprietary, local, or cloud)</a:t>
            </a:r>
          </a:p>
          <a:p>
            <a:pPr lvl="1"/>
            <a:r>
              <a:rPr lang="en-US" sz="1400" dirty="0"/>
              <a:t>Support for prompt management and chaining, conversational/state memories, etc.</a:t>
            </a:r>
          </a:p>
          <a:p>
            <a:pPr lvl="1"/>
            <a:r>
              <a:rPr lang="en-US" sz="1400" dirty="0"/>
              <a:t>Integration with external APIs, datastores (e.g., vector search and retrieval augmentation) and knowledge sources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EC4EFCEA-8984-198C-6C90-E4C4161DAB0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6330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177A-6A37-57A0-8048-B5BEA85C7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446E-1D9A-302D-1903-281EC0E8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4634"/>
            <a:ext cx="10515600" cy="802921"/>
          </a:xfrm>
        </p:spPr>
        <p:txBody>
          <a:bodyPr/>
          <a:lstStyle/>
          <a:p>
            <a:r>
              <a:rPr lang="en-US" dirty="0"/>
              <a:t>Applications Using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322A70D3-3268-2806-2DCF-9D1BE4ECF78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4F33D-2E62-4FDD-150B-62B3517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17" y="1419232"/>
            <a:ext cx="8348156" cy="441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8EB74-853B-5736-E35C-96FE192C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9" y="1476931"/>
            <a:ext cx="3219532" cy="8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45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99DC-27AE-E542-5238-9DFE1C79F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D59F-5B4C-7BC8-02A7-ABFB01BA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773"/>
            <a:ext cx="10515600" cy="802921"/>
          </a:xfrm>
        </p:spPr>
        <p:txBody>
          <a:bodyPr/>
          <a:lstStyle/>
          <a:p>
            <a:r>
              <a:rPr lang="en-US" b="1" dirty="0"/>
              <a:t>Current Frontier: </a:t>
            </a:r>
            <a:r>
              <a:rPr lang="en-US" dirty="0"/>
              <a:t>Reasoning LLMs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6592D4E9-AC4F-72EB-9823-AF63D85DAD4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4704C-9729-DF36-8C36-0BF67720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06" y="1393069"/>
            <a:ext cx="6459187" cy="44752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3BE6F5-22F6-B345-F600-480B405288A3}"/>
              </a:ext>
            </a:extLst>
          </p:cNvPr>
          <p:cNvSpPr txBox="1">
            <a:spLocks/>
          </p:cNvSpPr>
          <p:nvPr/>
        </p:nvSpPr>
        <p:spPr>
          <a:xfrm>
            <a:off x="4227616" y="6159212"/>
            <a:ext cx="8646225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A Visual Guide to Reasoning LLMs</a:t>
            </a:r>
          </a:p>
          <a:p>
            <a:pPr marL="114300" indent="0">
              <a:buFont typeface="Arial"/>
              <a:buNone/>
            </a:pPr>
            <a:r>
              <a:rPr lang="en-US" sz="1400" dirty="0">
                <a:hlinkClick r:id="rId3"/>
              </a:rPr>
              <a:t>https://newsletter.maartengrootendorst.com/p/a-visual-guide-to-reasoning-llms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5290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8B64-C71A-2C44-41A2-82650C358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66A0-B172-2CB0-C116-D5E6769F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0773"/>
            <a:ext cx="10515600" cy="802921"/>
          </a:xfrm>
        </p:spPr>
        <p:txBody>
          <a:bodyPr/>
          <a:lstStyle/>
          <a:p>
            <a:r>
              <a:rPr lang="en-US" b="1" dirty="0"/>
              <a:t>Current Frontier: </a:t>
            </a:r>
            <a:r>
              <a:rPr lang="en-US" dirty="0"/>
              <a:t>LLM Agents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9CBD415A-CD33-3095-C351-46A28D2CECC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6F7F2C-9AF5-629E-E69E-2105862C00CF}"/>
              </a:ext>
            </a:extLst>
          </p:cNvPr>
          <p:cNvSpPr txBox="1">
            <a:spLocks/>
          </p:cNvSpPr>
          <p:nvPr/>
        </p:nvSpPr>
        <p:spPr>
          <a:xfrm>
            <a:off x="4227616" y="6159212"/>
            <a:ext cx="8646225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A Visual Guide to LLM Agents</a:t>
            </a:r>
          </a:p>
          <a:p>
            <a:pPr marL="114300" indent="0">
              <a:buNone/>
            </a:pPr>
            <a:r>
              <a:rPr lang="en-US" sz="1400" dirty="0">
                <a:hlinkClick r:id="rId2"/>
              </a:rPr>
              <a:t>https://newsletter.maartengrootendorst.com/p/a-visual-guide-to-llm-agents</a:t>
            </a:r>
            <a:r>
              <a:rPr lang="en-US" sz="1400" dirty="0"/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38166-2CD7-CF08-15E4-115E48B91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2" y="1342983"/>
            <a:ext cx="11354042" cy="450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512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https://huggingface.co/learn/cookbook/en/advanced_rag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Google Shape;94;p3">
            <a:extLst>
              <a:ext uri="{FF2B5EF4-FFF2-40B4-BE49-F238E27FC236}">
                <a16:creationId xmlns:a16="http://schemas.microsoft.com/office/drawing/2014/main" id="{DAD5A437-DD02-9219-32AF-49339629D8A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6E05D0-8A83-B113-14E9-F001087925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4415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t>75</a:t>
            </a:fld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Let’s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Recap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the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Transformer</a:t>
            </a:r>
            <a:r>
              <a:rPr lang="pt-PT" dirty="0">
                <a:solidFill>
                  <a:schemeClr val="dk1"/>
                </a:solidFill>
                <a:latin typeface="Playfair Display" pitchFamily="2" charset="77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Encoder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62633" y="2110400"/>
            <a:ext cx="3720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 err="1"/>
              <a:t>Tokenization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/>
              <a:t>Input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Position</a:t>
            </a:r>
            <a:r>
              <a:rPr lang="pt-PT" sz="2133" dirty="0"/>
              <a:t> </a:t>
            </a:r>
            <a:r>
              <a:rPr lang="pt-PT" sz="2133" dirty="0" err="1"/>
              <a:t>Embeddings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Query</a:t>
            </a:r>
            <a:r>
              <a:rPr lang="pt-PT" sz="2133" dirty="0"/>
              <a:t>, </a:t>
            </a:r>
            <a:r>
              <a:rPr lang="pt-PT" sz="2133" dirty="0" err="1"/>
              <a:t>Key</a:t>
            </a:r>
            <a:r>
              <a:rPr lang="pt-PT" sz="2133" dirty="0"/>
              <a:t> &amp; </a:t>
            </a:r>
            <a:r>
              <a:rPr lang="pt-PT" sz="2133" dirty="0" err="1"/>
              <a:t>Value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Attention</a:t>
            </a:r>
            <a:endParaRPr sz="2133" dirty="0"/>
          </a:p>
          <a:p>
            <a:endParaRPr sz="2133" dirty="0"/>
          </a:p>
        </p:txBody>
      </p:sp>
      <p:sp>
        <p:nvSpPr>
          <p:cNvPr id="81" name="Google Shape;81;p16"/>
          <p:cNvSpPr txBox="1"/>
          <p:nvPr/>
        </p:nvSpPr>
        <p:spPr>
          <a:xfrm>
            <a:off x="4408467" y="2110400"/>
            <a:ext cx="3796400" cy="2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>
              <a:buSzPts val="1600"/>
              <a:buChar char="●"/>
            </a:pPr>
            <a:r>
              <a:rPr lang="pt-PT" sz="2133" dirty="0"/>
              <a:t>Self-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Multi-Head</a:t>
            </a:r>
            <a:r>
              <a:rPr lang="pt-PT" sz="2133" dirty="0"/>
              <a:t> </a:t>
            </a:r>
            <a:r>
              <a:rPr lang="pt-PT" sz="2133" dirty="0" err="1"/>
              <a:t>Attention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Feed</a:t>
            </a:r>
            <a:r>
              <a:rPr lang="pt-PT" sz="2133" dirty="0"/>
              <a:t> </a:t>
            </a:r>
            <a:r>
              <a:rPr lang="pt-PT" sz="2133" dirty="0" err="1"/>
              <a:t>Forward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Add</a:t>
            </a:r>
            <a:r>
              <a:rPr lang="pt-PT" sz="2133" dirty="0"/>
              <a:t> &amp; </a:t>
            </a:r>
            <a:r>
              <a:rPr lang="pt-PT" sz="2133" dirty="0" err="1"/>
              <a:t>Norm</a:t>
            </a:r>
            <a:endParaRPr sz="2133" dirty="0"/>
          </a:p>
          <a:p>
            <a:pPr marL="609585"/>
            <a:endParaRPr sz="2133" dirty="0"/>
          </a:p>
          <a:p>
            <a:pPr marL="609585" indent="-440256">
              <a:buSzPts val="1600"/>
              <a:buChar char="●"/>
            </a:pPr>
            <a:r>
              <a:rPr lang="pt-PT" sz="2133" dirty="0" err="1"/>
              <a:t>Encoder</a:t>
            </a:r>
            <a:r>
              <a:rPr lang="pt-PT" sz="2133" dirty="0"/>
              <a:t> </a:t>
            </a:r>
            <a:r>
              <a:rPr lang="pt-PT" sz="2133" dirty="0" err="1"/>
              <a:t>Layers</a:t>
            </a:r>
            <a:endParaRPr sz="2133" dirty="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t="34524" r="51449"/>
          <a:stretch/>
        </p:blipFill>
        <p:spPr>
          <a:xfrm>
            <a:off x="9551367" y="1224799"/>
            <a:ext cx="2319935" cy="44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B3EE4405-06C3-4A22-323B-77B582FE485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 amt="50000"/>
          </a:blip>
          <a:srcRect t="34526" r="51449" b="27106"/>
          <a:stretch/>
        </p:blipFill>
        <p:spPr>
          <a:xfrm>
            <a:off x="9551367" y="1233562"/>
            <a:ext cx="2319935" cy="25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320698" y="432400"/>
            <a:ext cx="11719002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dirty="0" err="1">
                <a:solidFill>
                  <a:schemeClr val="dk1"/>
                </a:solidFill>
                <a:latin typeface="Playfair Display" pitchFamily="2" charset="77"/>
              </a:rPr>
              <a:t>Tokenization</a:t>
            </a:r>
            <a:endParaRPr dirty="0">
              <a:solidFill>
                <a:schemeClr val="dk1"/>
              </a:solidFill>
              <a:latin typeface="Playfair Display" pitchFamily="2" charset="77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1174959" y="4242551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Tokenizer (split into individual words)</a:t>
            </a:r>
            <a:endParaRPr sz="1867">
              <a:solidFill>
                <a:schemeClr val="dk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t="72896" r="51449" b="4918"/>
          <a:stretch/>
        </p:blipFill>
        <p:spPr>
          <a:xfrm>
            <a:off x="9551367" y="3808334"/>
            <a:ext cx="2319935" cy="149369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9"/>
          <p:cNvSpPr txBox="1"/>
          <p:nvPr/>
        </p:nvSpPr>
        <p:spPr>
          <a:xfrm>
            <a:off x="4148959" y="5212693"/>
            <a:ext cx="21936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pt-PT" sz="2400" dirty="0" err="1">
                <a:solidFill>
                  <a:schemeClr val="dk1"/>
                </a:solidFill>
              </a:rPr>
              <a:t>Just</a:t>
            </a:r>
            <a:r>
              <a:rPr lang="pt-PT" sz="2400" dirty="0">
                <a:solidFill>
                  <a:schemeClr val="dk1"/>
                </a:solidFill>
              </a:rPr>
              <a:t> do </a:t>
            </a:r>
            <a:r>
              <a:rPr lang="pt-PT" sz="2400" dirty="0" err="1">
                <a:solidFill>
                  <a:schemeClr val="dk1"/>
                </a:solidFill>
              </a:rPr>
              <a:t>it</a:t>
            </a:r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  <a:p>
            <a:pPr algn="ctr"/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8954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Just</a:t>
            </a:r>
            <a:endParaRPr sz="1867"/>
          </a:p>
        </p:txBody>
      </p:sp>
      <p:sp>
        <p:nvSpPr>
          <p:cNvPr id="112" name="Google Shape;112;p19"/>
          <p:cNvSpPr/>
          <p:nvPr/>
        </p:nvSpPr>
        <p:spPr>
          <a:xfrm>
            <a:off x="41348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do</a:t>
            </a:r>
            <a:endParaRPr sz="1867"/>
          </a:p>
        </p:txBody>
      </p:sp>
      <p:sp>
        <p:nvSpPr>
          <p:cNvPr id="113" name="Google Shape;113;p19"/>
          <p:cNvSpPr/>
          <p:nvPr/>
        </p:nvSpPr>
        <p:spPr>
          <a:xfrm>
            <a:off x="53742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it</a:t>
            </a:r>
            <a:endParaRPr sz="1867"/>
          </a:p>
        </p:txBody>
      </p:sp>
      <p:sp>
        <p:nvSpPr>
          <p:cNvPr id="114" name="Google Shape;114;p19"/>
          <p:cNvSpPr/>
          <p:nvPr/>
        </p:nvSpPr>
        <p:spPr>
          <a:xfrm>
            <a:off x="6613659" y="3289618"/>
            <a:ext cx="982400" cy="3364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/>
              <a:t>&lt;eos&gt;</a:t>
            </a:r>
            <a:endParaRPr sz="1867"/>
          </a:p>
        </p:txBody>
      </p:sp>
      <p:sp>
        <p:nvSpPr>
          <p:cNvPr id="115" name="Google Shape;115;p19"/>
          <p:cNvSpPr/>
          <p:nvPr/>
        </p:nvSpPr>
        <p:spPr>
          <a:xfrm>
            <a:off x="5037159" y="4877418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6" name="Google Shape;116;p19"/>
          <p:cNvSpPr/>
          <p:nvPr/>
        </p:nvSpPr>
        <p:spPr>
          <a:xfrm>
            <a:off x="5037159" y="3732485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7" name="Google Shape;117;p19"/>
          <p:cNvSpPr/>
          <p:nvPr/>
        </p:nvSpPr>
        <p:spPr>
          <a:xfrm>
            <a:off x="1174959" y="2014385"/>
            <a:ext cx="8141600" cy="528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>
                <a:solidFill>
                  <a:schemeClr val="dk1"/>
                </a:solidFill>
              </a:rPr>
              <a:t>Embedding Layer</a:t>
            </a:r>
            <a:endParaRPr sz="1867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31780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19" name="Google Shape;119;p19"/>
          <p:cNvSpPr/>
          <p:nvPr/>
        </p:nvSpPr>
        <p:spPr>
          <a:xfrm>
            <a:off x="44174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0" name="Google Shape;120;p19"/>
          <p:cNvSpPr/>
          <p:nvPr/>
        </p:nvSpPr>
        <p:spPr>
          <a:xfrm>
            <a:off x="56568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1" name="Google Shape;121;p19"/>
          <p:cNvSpPr/>
          <p:nvPr/>
        </p:nvSpPr>
        <p:spPr>
          <a:xfrm>
            <a:off x="6896259" y="262795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2" name="Google Shape;122;p19"/>
          <p:cNvSpPr/>
          <p:nvPr/>
        </p:nvSpPr>
        <p:spPr>
          <a:xfrm>
            <a:off x="31780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3" name="Google Shape;123;p19"/>
          <p:cNvSpPr/>
          <p:nvPr/>
        </p:nvSpPr>
        <p:spPr>
          <a:xfrm>
            <a:off x="44174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4" name="Google Shape;124;p19"/>
          <p:cNvSpPr/>
          <p:nvPr/>
        </p:nvSpPr>
        <p:spPr>
          <a:xfrm>
            <a:off x="56568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125" name="Google Shape;125;p19"/>
          <p:cNvSpPr/>
          <p:nvPr/>
        </p:nvSpPr>
        <p:spPr>
          <a:xfrm>
            <a:off x="6896259" y="1402201"/>
            <a:ext cx="417200" cy="40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2855329" y="1073375"/>
            <a:ext cx="1062767" cy="245600"/>
            <a:chOff x="1667315" y="1065336"/>
            <a:chExt cx="797075" cy="184200"/>
          </a:xfrm>
        </p:grpSpPr>
        <p:sp>
          <p:nvSpPr>
            <p:cNvPr id="127" name="Google Shape;12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31" name="Google Shape;131;p19"/>
          <p:cNvGrpSpPr/>
          <p:nvPr/>
        </p:nvGrpSpPr>
        <p:grpSpPr>
          <a:xfrm>
            <a:off x="4094680" y="1073375"/>
            <a:ext cx="1062767" cy="245600"/>
            <a:chOff x="1667315" y="1065336"/>
            <a:chExt cx="797075" cy="184200"/>
          </a:xfrm>
        </p:grpSpPr>
        <p:sp>
          <p:nvSpPr>
            <p:cNvPr id="132" name="Google Shape;13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36" name="Google Shape;136;p19"/>
          <p:cNvGrpSpPr/>
          <p:nvPr/>
        </p:nvGrpSpPr>
        <p:grpSpPr>
          <a:xfrm>
            <a:off x="5334180" y="1073375"/>
            <a:ext cx="1062767" cy="245600"/>
            <a:chOff x="1667315" y="1065336"/>
            <a:chExt cx="797075" cy="184200"/>
          </a:xfrm>
        </p:grpSpPr>
        <p:sp>
          <p:nvSpPr>
            <p:cNvPr id="137" name="Google Shape;13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41" name="Google Shape;141;p19"/>
          <p:cNvGrpSpPr/>
          <p:nvPr/>
        </p:nvGrpSpPr>
        <p:grpSpPr>
          <a:xfrm>
            <a:off x="6573680" y="1073375"/>
            <a:ext cx="1062767" cy="245600"/>
            <a:chOff x="1667315" y="1065336"/>
            <a:chExt cx="797075" cy="184200"/>
          </a:xfrm>
        </p:grpSpPr>
        <p:sp>
          <p:nvSpPr>
            <p:cNvPr id="142" name="Google Shape;14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2855196" y="659675"/>
            <a:ext cx="1062767" cy="245600"/>
            <a:chOff x="1667315" y="1065336"/>
            <a:chExt cx="797075" cy="184200"/>
          </a:xfrm>
        </p:grpSpPr>
        <p:sp>
          <p:nvSpPr>
            <p:cNvPr id="147" name="Google Shape;14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51" name="Google Shape;151;p19"/>
          <p:cNvGrpSpPr/>
          <p:nvPr/>
        </p:nvGrpSpPr>
        <p:grpSpPr>
          <a:xfrm>
            <a:off x="4094546" y="659675"/>
            <a:ext cx="1062767" cy="245600"/>
            <a:chOff x="1667315" y="1065336"/>
            <a:chExt cx="797075" cy="184200"/>
          </a:xfrm>
        </p:grpSpPr>
        <p:sp>
          <p:nvSpPr>
            <p:cNvPr id="152" name="Google Shape;15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56" name="Google Shape;156;p19"/>
          <p:cNvGrpSpPr/>
          <p:nvPr/>
        </p:nvGrpSpPr>
        <p:grpSpPr>
          <a:xfrm>
            <a:off x="5334046" y="659675"/>
            <a:ext cx="1062767" cy="245600"/>
            <a:chOff x="1667315" y="1065336"/>
            <a:chExt cx="797075" cy="184200"/>
          </a:xfrm>
        </p:grpSpPr>
        <p:sp>
          <p:nvSpPr>
            <p:cNvPr id="157" name="Google Shape;157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6573546" y="659675"/>
            <a:ext cx="1062767" cy="245600"/>
            <a:chOff x="1667315" y="1065336"/>
            <a:chExt cx="797075" cy="184200"/>
          </a:xfrm>
        </p:grpSpPr>
        <p:sp>
          <p:nvSpPr>
            <p:cNvPr id="162" name="Google Shape;162;p19"/>
            <p:cNvSpPr/>
            <p:nvPr/>
          </p:nvSpPr>
          <p:spPr>
            <a:xfrm>
              <a:off x="1667315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871606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075898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2280190" y="1065336"/>
              <a:ext cx="184200" cy="184200"/>
            </a:xfrm>
            <a:prstGeom prst="rect">
              <a:avLst/>
            </a:prstGeom>
            <a:solidFill>
              <a:srgbClr val="E4E471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166" name="Google Shape;166;p19"/>
          <p:cNvSpPr/>
          <p:nvPr/>
        </p:nvSpPr>
        <p:spPr>
          <a:xfrm>
            <a:off x="7904372" y="792398"/>
            <a:ext cx="417200" cy="4172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cxnSp>
        <p:nvCxnSpPr>
          <p:cNvPr id="167" name="Google Shape;167;p19"/>
          <p:cNvCxnSpPr>
            <a:stCxn id="166" idx="0"/>
          </p:cNvCxnSpPr>
          <p:nvPr/>
        </p:nvCxnSpPr>
        <p:spPr>
          <a:xfrm>
            <a:off x="8112972" y="792398"/>
            <a:ext cx="0" cy="41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9"/>
          <p:cNvCxnSpPr>
            <a:stCxn id="166" idx="2"/>
            <a:endCxn id="166" idx="6"/>
          </p:cNvCxnSpPr>
          <p:nvPr/>
        </p:nvCxnSpPr>
        <p:spPr>
          <a:xfrm>
            <a:off x="7904372" y="1000998"/>
            <a:ext cx="417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94;p3">
            <a:extLst>
              <a:ext uri="{FF2B5EF4-FFF2-40B4-BE49-F238E27FC236}">
                <a16:creationId xmlns:a16="http://schemas.microsoft.com/office/drawing/2014/main" id="{CFCA85B6-5DA5-5F63-7AF7-E3E2513AC18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3250</Words>
  <Application>Microsoft Macintosh PowerPoint</Application>
  <PresentationFormat>Widescreen</PresentationFormat>
  <Paragraphs>677</Paragraphs>
  <Slides>75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Playfair Display</vt:lpstr>
      <vt:lpstr>Open Sans</vt:lpstr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Positional Encodings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Combining Encoder and Decoder: Multiple Attentions </vt:lpstr>
      <vt:lpstr>Cross-Attention (1) </vt:lpstr>
      <vt:lpstr>Cross-Attention (2) </vt:lpstr>
      <vt:lpstr>Predicting the next token (1) </vt:lpstr>
      <vt:lpstr>Predicting the next token (2)</vt:lpstr>
      <vt:lpstr>Predicting the next token (3)</vt:lpstr>
      <vt:lpstr>Predicting the next token (4)</vt:lpstr>
      <vt:lpstr>Predicting the next token (5)</vt:lpstr>
      <vt:lpstr>PowerPoint Presentation</vt:lpstr>
      <vt:lpstr>Overview</vt:lpstr>
      <vt:lpstr>PowerPoint Presentation</vt:lpstr>
      <vt:lpstr>GPT – Generative (General Purpose) Pretrained Transformer </vt:lpstr>
      <vt:lpstr>GPT: Pre-Training</vt:lpstr>
      <vt:lpstr>GPT: Model Fine-Tuning</vt:lpstr>
      <vt:lpstr>Parameter Efficient Fine-Tuning (PEFT)</vt:lpstr>
      <vt:lpstr>PEFT with LoRA and QLoRA</vt:lpstr>
      <vt:lpstr>Larger GPT Models and In-Context Learning</vt:lpstr>
      <vt:lpstr>From GPT-3 to ChatGPT and Beyond</vt:lpstr>
      <vt:lpstr>PowerPoint Presentation</vt:lpstr>
      <vt:lpstr>Reinforcement Learning from Human Feedback</vt:lpstr>
      <vt:lpstr>PPO versus GRPO</vt:lpstr>
      <vt:lpstr>PowerPoint Presentation</vt:lpstr>
      <vt:lpstr>Many open-source alternatives</vt:lpstr>
      <vt:lpstr>Even more recent open(ish) alternatives</vt:lpstr>
      <vt:lpstr>Exercise Time</vt:lpstr>
      <vt:lpstr>Overview</vt:lpstr>
      <vt:lpstr>Common Text Decoding Strategies (1)</vt:lpstr>
      <vt:lpstr>Common Text Decoding Strategies (2)</vt:lpstr>
      <vt:lpstr>Decoding Strategies: Greedy Search  </vt:lpstr>
      <vt:lpstr>Decoding Strategies: Beam Search (1)  </vt:lpstr>
      <vt:lpstr>Decoding Strategies: Beam Search (2)  </vt:lpstr>
      <vt:lpstr>Decoding Strategies: Top-K Sampling  </vt:lpstr>
      <vt:lpstr>Decoding Strategies: Sampling with Temperature  </vt:lpstr>
      <vt:lpstr>Decoding Strategies: Nucleus Sampling  </vt:lpstr>
      <vt:lpstr>More on Language Model Decoding</vt:lpstr>
      <vt:lpstr>Overview</vt:lpstr>
      <vt:lpstr>Prompting language models with instructions</vt:lpstr>
      <vt:lpstr>Typical components of a prompt</vt:lpstr>
      <vt:lpstr>Tips for using LLMs</vt:lpstr>
      <vt:lpstr>Knowledge augmentation and RAG</vt:lpstr>
      <vt:lpstr>Knowledge augmentation and memory</vt:lpstr>
      <vt:lpstr>Software frameworks for LLMs</vt:lpstr>
      <vt:lpstr>Applications Using LLMs</vt:lpstr>
      <vt:lpstr>Current Frontier: Reasoning LLMs</vt:lpstr>
      <vt:lpstr>Current Frontier: LLM Agents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48</cp:revision>
  <dcterms:created xsi:type="dcterms:W3CDTF">2021-05-12T11:20:31Z</dcterms:created>
  <dcterms:modified xsi:type="dcterms:W3CDTF">2026-01-31T07:45:09Z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